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73"/>
  </p:notesMasterIdLst>
  <p:sldIdLst>
    <p:sldId id="257" r:id="rId2"/>
    <p:sldId id="260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7" r:id="rId28"/>
    <p:sldId id="290" r:id="rId29"/>
    <p:sldId id="291" r:id="rId30"/>
    <p:sldId id="292" r:id="rId31"/>
    <p:sldId id="293" r:id="rId32"/>
    <p:sldId id="294" r:id="rId33"/>
    <p:sldId id="295" r:id="rId34"/>
    <p:sldId id="305" r:id="rId35"/>
    <p:sldId id="300" r:id="rId36"/>
    <p:sldId id="301" r:id="rId37"/>
    <p:sldId id="302" r:id="rId38"/>
    <p:sldId id="298" r:id="rId39"/>
    <p:sldId id="299" r:id="rId40"/>
    <p:sldId id="308" r:id="rId41"/>
    <p:sldId id="307" r:id="rId42"/>
    <p:sldId id="309" r:id="rId43"/>
    <p:sldId id="306" r:id="rId44"/>
    <p:sldId id="303" r:id="rId45"/>
    <p:sldId id="304" r:id="rId46"/>
    <p:sldId id="310" r:id="rId47"/>
    <p:sldId id="311" r:id="rId48"/>
    <p:sldId id="312" r:id="rId49"/>
    <p:sldId id="313" r:id="rId50"/>
    <p:sldId id="314" r:id="rId51"/>
    <p:sldId id="315" r:id="rId52"/>
    <p:sldId id="316" r:id="rId53"/>
    <p:sldId id="317" r:id="rId54"/>
    <p:sldId id="318" r:id="rId55"/>
    <p:sldId id="319" r:id="rId56"/>
    <p:sldId id="320" r:id="rId57"/>
    <p:sldId id="322" r:id="rId58"/>
    <p:sldId id="321" r:id="rId59"/>
    <p:sldId id="323" r:id="rId60"/>
    <p:sldId id="324" r:id="rId61"/>
    <p:sldId id="325" r:id="rId62"/>
    <p:sldId id="327" r:id="rId63"/>
    <p:sldId id="328" r:id="rId64"/>
    <p:sldId id="329" r:id="rId65"/>
    <p:sldId id="326" r:id="rId66"/>
    <p:sldId id="330" r:id="rId67"/>
    <p:sldId id="331" r:id="rId68"/>
    <p:sldId id="333" r:id="rId69"/>
    <p:sldId id="332" r:id="rId70"/>
    <p:sldId id="264" r:id="rId71"/>
    <p:sldId id="334" r:id="rId7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43"/>
  </p:normalViewPr>
  <p:slideViewPr>
    <p:cSldViewPr snapToGrid="0" snapToObjects="1">
      <p:cViewPr varScale="1">
        <p:scale>
          <a:sx n="135" d="100"/>
          <a:sy n="135" d="100"/>
        </p:scale>
        <p:origin x="-128" y="-1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notesMaster" Target="notesMasters/notesMaster1.xml"/><Relationship Id="rId74" Type="http://schemas.openxmlformats.org/officeDocument/2006/relationships/printerSettings" Target="printerSettings/printerSettings1.bin"/><Relationship Id="rId75" Type="http://schemas.openxmlformats.org/officeDocument/2006/relationships/presProps" Target="presProps.xml"/><Relationship Id="rId76" Type="http://schemas.openxmlformats.org/officeDocument/2006/relationships/viewProps" Target="viewProps.xml"/><Relationship Id="rId77" Type="http://schemas.openxmlformats.org/officeDocument/2006/relationships/theme" Target="theme/theme1.xml"/><Relationship Id="rId78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0.tiff>
</file>

<file path=ppt/media/image31.tiff>
</file>

<file path=ppt/media/image32.tiff>
</file>

<file path=ppt/media/image33.png>
</file>

<file path=ppt/media/image34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453797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26043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r>
              <a:rPr lang="en-US" sz="1100" b="0" i="0" u="none" strike="noStrike" cap="none" dirty="0" smtClean="0"/>
              <a:t>Google</a:t>
            </a:r>
            <a:r>
              <a:rPr lang="en-US" sz="1100" b="0" i="0" u="none" strike="noStrike" cap="none" baseline="0" dirty="0" smtClean="0"/>
              <a:t> used commodity hardware to compete with big players like IBM for much cheaper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2392580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61568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9273764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r>
              <a:rPr lang="en-US" sz="1100" b="0" i="0" u="none" strike="noStrike" cap="none" dirty="0" smtClean="0"/>
              <a:t>You may run across the old “master/slave” naming scheme. Use</a:t>
            </a:r>
            <a:r>
              <a:rPr lang="en-US" sz="1100" b="0" i="0" u="none" strike="noStrike" cap="none" baseline="0" dirty="0" smtClean="0"/>
              <a:t> the new scheme!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3041792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47599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1870209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5814119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4985739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14892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1143093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9313245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8602215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8289624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3356204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8225729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4213603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0378865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807104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98985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2197761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0621139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77083368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7137819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r>
              <a:rPr lang="en-US" sz="1100" b="0" i="0" u="none" strike="noStrike" cap="none" dirty="0" smtClean="0"/>
              <a:t>Notice</a:t>
            </a:r>
            <a:r>
              <a:rPr lang="en-US" sz="1100" b="0" i="0" u="none" strike="noStrike" cap="none" baseline="0" dirty="0" smtClean="0"/>
              <a:t> complete duplication!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11579940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9467193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688094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70784671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r>
              <a:rPr lang="en-US" sz="1100" b="0" i="0" u="none" strike="noStrike" cap="none" dirty="0" smtClean="0"/>
              <a:t>Faster wins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38497031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2344991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048788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1211306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8827151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74909229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64308472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91148096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80880303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44725151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r>
              <a:rPr lang="en-US" sz="1100" b="0" i="0" u="none" strike="noStrike" cap="none" dirty="0" smtClean="0"/>
              <a:t>How would we take on finding the average</a:t>
            </a:r>
            <a:r>
              <a:rPr lang="en-US" sz="1100" b="0" i="0" u="none" strike="noStrike" cap="none" baseline="0" dirty="0" smtClean="0"/>
              <a:t> of all our data?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197075207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21879085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18280256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871994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08007167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54104294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10743433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2366712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r>
              <a:rPr lang="en-US" sz="1100" b="0" i="0" u="none" strike="noStrike" cap="none" dirty="0" smtClean="0"/>
              <a:t>Use nodes to find averages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221887152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5934011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36935079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11749576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87012507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62502817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411522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r>
              <a:rPr lang="en-US" sz="1100" b="0" i="0" u="none" strike="noStrike" cap="none" dirty="0" smtClean="0"/>
              <a:t>We’re speaking from</a:t>
            </a:r>
            <a:r>
              <a:rPr lang="en-US" sz="1100" b="0" i="0" u="none" strike="noStrike" cap="none" baseline="0" dirty="0" smtClean="0"/>
              <a:t> a 2018 perspective here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61888878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r>
              <a:rPr lang="en-US" sz="1100" b="0" i="0" u="none" strike="noStrike" cap="none" dirty="0" smtClean="0"/>
              <a:t>Can you think of how this would be done?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2833700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96158521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8599339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92838276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87652556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r>
              <a:rPr lang="en-US" sz="1100" b="0" i="0" u="none" strike="noStrike" cap="none" dirty="0" smtClean="0"/>
              <a:t>Notice we didn’t use hashing</a:t>
            </a:r>
            <a:r>
              <a:rPr lang="en-US" sz="1100" b="0" i="0" u="none" strike="noStrike" cap="none" baseline="0" dirty="0" smtClean="0"/>
              <a:t> and had multiple “keys”. So lookups are slower but sorting and counting is faster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140640096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r>
              <a:rPr lang="en-US" sz="1100" b="0" i="0" u="none" strike="noStrike" cap="none" dirty="0" smtClean="0"/>
              <a:t>Spark</a:t>
            </a:r>
            <a:r>
              <a:rPr lang="en-US" sz="1100" b="0" i="0" u="none" strike="noStrike" cap="none" baseline="0" dirty="0" smtClean="0"/>
              <a:t> improves on this!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302407039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23052964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r>
              <a:rPr lang="en-US" sz="1100" b="0" i="0" u="none" strike="noStrike" cap="none" dirty="0" smtClean="0"/>
              <a:t>Facebook deployed HIVE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297969202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0712504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7028254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5794634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2598054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51547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Relationship Id="rId3" Type="http://schemas.openxmlformats.org/officeDocument/2006/relationships/image" Target="../media/image7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E65CC871-5D32-4F4F-977B-F530921EF2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22641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2303" y="564409"/>
            <a:ext cx="7208262" cy="2578841"/>
          </a:xfrm>
          <a:prstGeom prst="rect">
            <a:avLst/>
          </a:prstGeom>
        </p:spPr>
        <p:txBody>
          <a:bodyPr anchor="t" anchorCtr="0"/>
          <a:lstStyle>
            <a:lvl1pPr>
              <a:defRPr sz="49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61AB164B-0894-B142-A83D-CC15DEBBD6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8470373" y="4220936"/>
            <a:ext cx="428593" cy="681852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467BF246-8A76-354F-A27B-CA2667ECBDA0}"/>
              </a:ext>
            </a:extLst>
          </p:cNvPr>
          <p:cNvSpPr/>
          <p:nvPr/>
        </p:nvSpPr>
        <p:spPr>
          <a:xfrm>
            <a:off x="662112" y="4042407"/>
            <a:ext cx="4301774" cy="449036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7429" y="4106635"/>
            <a:ext cx="3999698" cy="499108"/>
          </a:xfrm>
        </p:spPr>
        <p:txBody>
          <a:bodyPr anchor="t"/>
          <a:lstStyle>
            <a:lvl1pPr marL="0" indent="0" algn="l">
              <a:buNone/>
              <a:defRPr cap="none">
                <a:solidFill>
                  <a:schemeClr val="bg1"/>
                </a:solidFill>
                <a:latin typeface="+mn-lt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FCAA1506-7899-5843-A44E-BB8E80613307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89532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754" y="3657590"/>
            <a:ext cx="7177646" cy="42505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18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754" y="571500"/>
            <a:ext cx="7177646" cy="273050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754" y="4082644"/>
            <a:ext cx="7177645" cy="370284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F346D643-3D40-A544-BA11-C5702B803186}"/>
              </a:ext>
            </a:extLst>
          </p:cNvPr>
          <p:cNvCxnSpPr>
            <a:cxnSpLocks/>
          </p:cNvCxnSpPr>
          <p:nvPr/>
        </p:nvCxnSpPr>
        <p:spPr>
          <a:xfrm>
            <a:off x="594754" y="3612156"/>
            <a:ext cx="7177646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65112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5523" y="669471"/>
            <a:ext cx="5790014" cy="2464594"/>
          </a:xfrm>
          <a:prstGeom prst="rect">
            <a:avLst/>
          </a:prstGeom>
        </p:spPr>
        <p:txBody>
          <a:bodyPr/>
          <a:lstStyle>
            <a:lvl1pPr>
              <a:defRPr sz="3600"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966954" y="3301434"/>
            <a:ext cx="5459737" cy="374060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3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 dirty="0"/>
              <a:t>- QUOTE AUTHOR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8370" y="31206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32529" y="2573723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080072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0980" y="925830"/>
            <a:ext cx="5790014" cy="621031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xmlns="" id="{0C302B9C-2E99-DD43-B6BC-73FCC0BAA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0980" y="1795224"/>
            <a:ext cx="5790014" cy="1770936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7F177E7E-7C5D-534C-BCB5-67E15CA69734}"/>
              </a:ext>
            </a:extLst>
          </p:cNvPr>
          <p:cNvSpPr/>
          <p:nvPr/>
        </p:nvSpPr>
        <p:spPr>
          <a:xfrm>
            <a:off x="520980" y="3726180"/>
            <a:ext cx="3504013" cy="48768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CALL OUT or CALL TO ACTION can go here</a:t>
            </a:r>
          </a:p>
        </p:txBody>
      </p:sp>
    </p:spTree>
    <p:extLst>
      <p:ext uri="{BB962C8B-B14F-4D97-AF65-F5344CB8AC3E}">
        <p14:creationId xmlns:p14="http://schemas.microsoft.com/office/powerpoint/2010/main" val="366615453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9490" y="2221706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4127" y="2736056"/>
            <a:ext cx="2195513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07525" y="2221706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99609" y="2736056"/>
            <a:ext cx="2210096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38305" y="2221706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38305" y="2736056"/>
            <a:ext cx="2199085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2789387" y="2336006"/>
            <a:ext cx="0" cy="218598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5216450" y="2336006"/>
            <a:ext cx="0" cy="218598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xmlns="" id="{851FE1CA-4C16-AD45-BD54-500EEF78CC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69525150-06D1-F64E-A049-783F7E29F5F6}"/>
              </a:ext>
            </a:extLst>
          </p:cNvPr>
          <p:cNvSpPr/>
          <p:nvPr/>
        </p:nvSpPr>
        <p:spPr>
          <a:xfrm>
            <a:off x="540928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AAE72322-60BD-2643-8938-E19617DB5104}"/>
              </a:ext>
            </a:extLst>
          </p:cNvPr>
          <p:cNvSpPr/>
          <p:nvPr/>
        </p:nvSpPr>
        <p:spPr>
          <a:xfrm>
            <a:off x="2978962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90C76404-DA09-8443-9D3C-1696077594EF}"/>
              </a:ext>
            </a:extLst>
          </p:cNvPr>
          <p:cNvSpPr/>
          <p:nvPr/>
        </p:nvSpPr>
        <p:spPr>
          <a:xfrm>
            <a:off x="5409743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62885159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27310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364456"/>
            <a:ext cx="2205038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163208"/>
            <a:ext cx="2205038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27310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364456"/>
            <a:ext cx="2197894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163208"/>
            <a:ext cx="2200805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27310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364456"/>
            <a:ext cx="2199085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163206"/>
            <a:ext cx="2201998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307306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307306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xmlns="" id="{F638FCE4-00A7-BB4E-98EC-AB681132F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09718232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0E71BCF8-CD19-4546-8556-B8B316A24DE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6728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1997" y="1504153"/>
            <a:ext cx="6619244" cy="1262994"/>
          </a:xfrm>
          <a:prstGeom prst="rect">
            <a:avLst/>
          </a:prstGeom>
        </p:spPr>
        <p:txBody>
          <a:bodyPr anchor="t" anchorCtr="0"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41997" y="3253128"/>
            <a:ext cx="6619244" cy="35221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 cap="all" spc="225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Full name  |  </a:t>
            </a:r>
            <a:r>
              <a:rPr lang="en-US" dirty="0" err="1"/>
              <a:t>myname@email.com</a:t>
            </a:r>
            <a:r>
              <a:rPr lang="en-US" dirty="0"/>
              <a:t>  |  </a:t>
            </a:r>
            <a:r>
              <a:rPr lang="en-US" dirty="0" err="1"/>
              <a:t>thisismetis.com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4082900" y="2977459"/>
            <a:ext cx="937438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8EFEA01-7285-9249-BED8-9DB7770FD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876" y="3656531"/>
            <a:ext cx="291465" cy="291465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DFE37188-3725-0442-8557-DD230BC7E0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73499" y="3648911"/>
            <a:ext cx="2120503" cy="349758"/>
          </a:xfrm>
        </p:spPr>
        <p:txBody>
          <a:bodyPr/>
          <a:lstStyle>
            <a:lvl1pPr marL="0" indent="0">
              <a:buNone/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TwitterHandle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A7502509-4FE6-E24C-AA96-C740FC421C24}"/>
              </a:ext>
            </a:extLst>
          </p:cNvPr>
          <p:cNvSpPr/>
          <p:nvPr/>
        </p:nvSpPr>
        <p:spPr>
          <a:xfrm>
            <a:off x="4303336" y="0"/>
            <a:ext cx="514350" cy="8572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87B1010D-DEFC-A24B-9C13-2017C9E20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4388" y="360112"/>
            <a:ext cx="312245" cy="39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0205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142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633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6BB3742-8103-2A42-90F5-8EA435CFD3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6728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1997" y="1528649"/>
            <a:ext cx="6619244" cy="1964661"/>
          </a:xfrm>
          <a:prstGeom prst="rect">
            <a:avLst/>
          </a:prstGeom>
        </p:spPr>
        <p:txBody>
          <a:bodyPr anchor="t" anchorCtr="0"/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1997" y="3796327"/>
            <a:ext cx="6619244" cy="484793"/>
          </a:xfrm>
        </p:spPr>
        <p:txBody>
          <a:bodyPr anchor="t"/>
          <a:lstStyle>
            <a:lvl1pPr marL="0" indent="0" algn="ctr">
              <a:buNone/>
              <a:defRPr cap="all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4082900" y="3520115"/>
            <a:ext cx="937438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FBE9B87-5D1F-E94B-B539-EC11664BD536}"/>
              </a:ext>
            </a:extLst>
          </p:cNvPr>
          <p:cNvSpPr/>
          <p:nvPr/>
        </p:nvSpPr>
        <p:spPr>
          <a:xfrm>
            <a:off x="4303336" y="0"/>
            <a:ext cx="514350" cy="8572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5CA907F-9252-0B49-807C-E526EE694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388" y="360112"/>
            <a:ext cx="312245" cy="39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29117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 spc="225"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02" y="1193007"/>
            <a:ext cx="7245688" cy="3146611"/>
          </a:xfrm>
        </p:spPr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67300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1702" y="1202532"/>
            <a:ext cx="3297254" cy="3146822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5088" y="1199169"/>
            <a:ext cx="3297256" cy="315018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FE8E80-A07B-124F-8B4E-82E6530FB6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 spc="225"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51317400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91702" y="1193796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702" y="1650996"/>
            <a:ext cx="3297254" cy="280630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3705090" y="1193796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5090" y="1650996"/>
            <a:ext cx="3297254" cy="280630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C2995212-60D7-124F-84AF-E046C34359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4331706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xmlns="" id="{D9E1E285-0B80-5340-9ABB-2C68583FF3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74484431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FB98250-ACD1-DE4E-85CA-777ABF4856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8A91DCF-34C5-524F-89F9-D8A7D493EE35}"/>
              </a:ext>
            </a:extLst>
          </p:cNvPr>
          <p:cNvSpPr/>
          <p:nvPr/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accent4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96480ECF-DB9F-8D4C-8BFC-CA6818AE3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2944" y="3043238"/>
            <a:ext cx="5650706" cy="821531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944" y="1482539"/>
            <a:ext cx="5650706" cy="1382105"/>
          </a:xfrm>
          <a:prstGeom prst="rect">
            <a:avLst/>
          </a:prstGeom>
        </p:spPr>
        <p:txBody>
          <a:bodyPr/>
          <a:lstStyle>
            <a:lvl1pPr>
              <a:defRPr sz="45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667" y="4507570"/>
            <a:ext cx="312245" cy="3945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BC60F2C8-36F6-4049-9F37-A002CD794776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4154565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rti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FB98250-ACD1-DE4E-85CA-777ABF4856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0715" r="37857"/>
          <a:stretch/>
        </p:blipFill>
        <p:spPr>
          <a:xfrm>
            <a:off x="1" y="0"/>
            <a:ext cx="3788228" cy="51435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8A91DCF-34C5-524F-89F9-D8A7D493EE35}"/>
              </a:ext>
            </a:extLst>
          </p:cNvPr>
          <p:cNvSpPr/>
          <p:nvPr/>
        </p:nvSpPr>
        <p:spPr>
          <a:xfrm>
            <a:off x="1" y="0"/>
            <a:ext cx="3788228" cy="51435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accent4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607" y="1335582"/>
            <a:ext cx="2864766" cy="2322019"/>
          </a:xfrm>
          <a:prstGeom prst="rect">
            <a:avLst/>
          </a:prstGeom>
        </p:spPr>
        <p:txBody>
          <a:bodyPr/>
          <a:lstStyle>
            <a:lvl1pPr>
              <a:defRPr sz="45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667" y="4507570"/>
            <a:ext cx="312245" cy="3945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BC60F2C8-36F6-4049-9F37-A002CD794776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xmlns="" id="{4BEEFB20-F346-D34C-AE92-D02D17441B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40192" y="1335582"/>
            <a:ext cx="2481044" cy="2322019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08926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801" y="907256"/>
            <a:ext cx="2550798" cy="1085850"/>
          </a:xfrm>
          <a:prstGeom prst="rect">
            <a:avLst/>
          </a:prstGeom>
        </p:spPr>
        <p:txBody>
          <a:bodyPr anchor="b"/>
          <a:lstStyle>
            <a:lvl1pPr algn="l">
              <a:defRPr sz="18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2802" y="2168367"/>
            <a:ext cx="2550797" cy="2171699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17CBE4C0-C38D-A94F-B0EA-B36306C08151}"/>
              </a:ext>
            </a:extLst>
          </p:cNvPr>
          <p:cNvCxnSpPr>
            <a:cxnSpLocks/>
          </p:cNvCxnSpPr>
          <p:nvPr/>
        </p:nvCxnSpPr>
        <p:spPr>
          <a:xfrm>
            <a:off x="3328988" y="815626"/>
            <a:ext cx="0" cy="3631597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xmlns="" id="{C9C3E5EE-E7CA-F846-9999-2A39DDEC2215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534376" y="907256"/>
            <a:ext cx="4573780" cy="343281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0417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emf"/><Relationship Id="rId21" Type="http://schemas.openxmlformats.org/officeDocument/2006/relationships/image" Target="../media/image4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01D9D96-DEE1-8844-9F8C-58215BC7B638}"/>
              </a:ext>
            </a:extLst>
          </p:cNvPr>
          <p:cNvPicPr>
            <a:picLocks noChangeAspect="1"/>
          </p:cNvPicPr>
          <p:nvPr/>
        </p:nvPicPr>
        <p:blipFill>
          <a:blip r:embed="rId20">
            <a:alphaModFix amt="35000"/>
          </a:blip>
          <a:stretch>
            <a:fillRect/>
          </a:stretch>
        </p:blipFill>
        <p:spPr>
          <a:xfrm>
            <a:off x="8457945" y="4396465"/>
            <a:ext cx="355352" cy="4490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8B1765DB-960E-2949-A07C-FE0529BC9EEE}"/>
              </a:ext>
            </a:extLst>
          </p:cNvPr>
          <p:cNvPicPr>
            <a:picLocks noChangeAspect="1"/>
          </p:cNvPicPr>
          <p:nvPr/>
        </p:nvPicPr>
        <p:blipFill>
          <a:blip r:embed="rId21">
            <a:alphaModFix amt="15000"/>
          </a:blip>
          <a:stretch>
            <a:fillRect/>
          </a:stretch>
        </p:blipFill>
        <p:spPr>
          <a:xfrm>
            <a:off x="7160754" y="185334"/>
            <a:ext cx="1805368" cy="477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950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 spc="225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4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4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4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2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4.tif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25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24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6.tif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6.tif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6.tif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6.tif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6.tif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4" Type="http://schemas.openxmlformats.org/officeDocument/2006/relationships/image" Target="../media/image27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4" Type="http://schemas.openxmlformats.org/officeDocument/2006/relationships/image" Target="../media/image27.tiff"/><Relationship Id="rId5" Type="http://schemas.openxmlformats.org/officeDocument/2006/relationships/image" Target="../media/image28.tiff"/><Relationship Id="rId6" Type="http://schemas.openxmlformats.org/officeDocument/2006/relationships/image" Target="../media/image29.tiff"/><Relationship Id="rId7" Type="http://schemas.openxmlformats.org/officeDocument/2006/relationships/image" Target="../media/image30.tiff"/><Relationship Id="rId8" Type="http://schemas.openxmlformats.org/officeDocument/2006/relationships/image" Target="../media/image31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4" Type="http://schemas.openxmlformats.org/officeDocument/2006/relationships/image" Target="../media/image27.tiff"/><Relationship Id="rId5" Type="http://schemas.openxmlformats.org/officeDocument/2006/relationships/image" Target="../media/image28.tiff"/><Relationship Id="rId6" Type="http://schemas.openxmlformats.org/officeDocument/2006/relationships/image" Target="../media/image29.tiff"/><Relationship Id="rId7" Type="http://schemas.openxmlformats.org/officeDocument/2006/relationships/image" Target="../media/image30.tiff"/><Relationship Id="rId8" Type="http://schemas.openxmlformats.org/officeDocument/2006/relationships/image" Target="../media/image31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4" Type="http://schemas.openxmlformats.org/officeDocument/2006/relationships/image" Target="../media/image27.tiff"/><Relationship Id="rId5" Type="http://schemas.openxmlformats.org/officeDocument/2006/relationships/image" Target="../media/image32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4" Type="http://schemas.openxmlformats.org/officeDocument/2006/relationships/image" Target="../media/image27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33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33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33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33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hyperlink" Target="http://bit.ly/2zueMbJ" TargetMode="External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1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1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34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elspeechbubble.com/" TargetMode="External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2671594" y="1765762"/>
            <a:ext cx="5208872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" sz="48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  <a:endParaRPr sz="48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" sz="5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TO </a:t>
            </a:r>
            <a:r>
              <a:rPr lang="en" sz="5000" b="0" i="0" u="none" strike="noStrike" cap="none" dirty="0">
                <a:solidFill>
                  <a:srgbClr val="3A9ED9"/>
                </a:solidFill>
                <a:latin typeface="Proxima Nova"/>
                <a:ea typeface="Proxima Nova"/>
                <a:cs typeface="Proxima Nova"/>
                <a:sym typeface="Proxima Nova"/>
              </a:rPr>
              <a:t>HADOOP</a:t>
            </a:r>
            <a:endParaRPr dirty="0"/>
          </a:p>
        </p:txBody>
      </p:sp>
      <p:pic>
        <p:nvPicPr>
          <p:cNvPr id="62" name="Google Shape;62;p14" descr="metis.png"/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/>
        </p:blipFill>
        <p:spPr>
          <a:xfrm>
            <a:off x="896274" y="1521487"/>
            <a:ext cx="1312850" cy="21005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4"/>
          <p:cNvCxnSpPr/>
          <p:nvPr/>
        </p:nvCxnSpPr>
        <p:spPr>
          <a:xfrm>
            <a:off x="2623294" y="3597062"/>
            <a:ext cx="5175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14"/>
          <p:cNvCxnSpPr/>
          <p:nvPr/>
        </p:nvCxnSpPr>
        <p:spPr>
          <a:xfrm>
            <a:off x="2623294" y="1496537"/>
            <a:ext cx="5175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F14818F-F6BF-4748-ADD3-5C66D4E8EE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9752" b="65298"/>
          <a:stretch/>
        </p:blipFill>
        <p:spPr>
          <a:xfrm>
            <a:off x="1264257" y="1526817"/>
            <a:ext cx="2576223" cy="12163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C87BBEB-8B07-AB40-8284-A6CCDE870C90}"/>
              </a:ext>
            </a:extLst>
          </p:cNvPr>
          <p:cNvSpPr txBox="1"/>
          <p:nvPr/>
        </p:nvSpPr>
        <p:spPr>
          <a:xfrm>
            <a:off x="691763" y="451561"/>
            <a:ext cx="7641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We need a system that can handle all of this.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78DB075-E874-D440-AB54-6702C9E8609A}"/>
              </a:ext>
            </a:extLst>
          </p:cNvPr>
          <p:cNvSpPr/>
          <p:nvPr/>
        </p:nvSpPr>
        <p:spPr>
          <a:xfrm>
            <a:off x="1311965" y="1526816"/>
            <a:ext cx="2615979" cy="121638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04CAEB0-48D2-2248-8650-C0BB485BBD9C}"/>
              </a:ext>
            </a:extLst>
          </p:cNvPr>
          <p:cNvSpPr/>
          <p:nvPr/>
        </p:nvSpPr>
        <p:spPr>
          <a:xfrm>
            <a:off x="1311965" y="1210089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HDFS1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D30C905-DAC0-F144-8ECC-2B1ACA50F3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40" t="600" r="29876" b="64698"/>
          <a:stretch/>
        </p:blipFill>
        <p:spPr>
          <a:xfrm>
            <a:off x="4619709" y="1534767"/>
            <a:ext cx="2418520" cy="12163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8FD0B99-7DA3-1A4E-B029-7902A05CF087}"/>
              </a:ext>
            </a:extLst>
          </p:cNvPr>
          <p:cNvSpPr/>
          <p:nvPr/>
        </p:nvSpPr>
        <p:spPr>
          <a:xfrm>
            <a:off x="4493812" y="1526815"/>
            <a:ext cx="2615979" cy="121638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C4361BD-AEDD-964E-B44C-BBEC31BE615A}"/>
              </a:ext>
            </a:extLst>
          </p:cNvPr>
          <p:cNvSpPr/>
          <p:nvPr/>
        </p:nvSpPr>
        <p:spPr>
          <a:xfrm>
            <a:off x="4493812" y="1210088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HDFS2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A1BB644F-B2D9-554E-A30F-0A63467072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" t="49409" r="59503" b="19249"/>
          <a:stretch/>
        </p:blipFill>
        <p:spPr>
          <a:xfrm>
            <a:off x="1327866" y="3442916"/>
            <a:ext cx="2496711" cy="109860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7985D10A-1919-8242-9C84-4822A1AA326F}"/>
              </a:ext>
            </a:extLst>
          </p:cNvPr>
          <p:cNvSpPr/>
          <p:nvPr/>
        </p:nvSpPr>
        <p:spPr>
          <a:xfrm>
            <a:off x="1311965" y="3356941"/>
            <a:ext cx="2615979" cy="121638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D714ABA1-D61A-854A-98E0-CF65D85E266A}"/>
              </a:ext>
            </a:extLst>
          </p:cNvPr>
          <p:cNvSpPr/>
          <p:nvPr/>
        </p:nvSpPr>
        <p:spPr>
          <a:xfrm>
            <a:off x="1311965" y="3040214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HDFS3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F7430327-996C-F243-893D-744773C87B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104" t="56496" r="1366" b="10780"/>
          <a:stretch/>
        </p:blipFill>
        <p:spPr>
          <a:xfrm>
            <a:off x="4587901" y="3426295"/>
            <a:ext cx="2466230" cy="114703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7F909548-569D-1B41-AF5D-63175B0C2CFA}"/>
              </a:ext>
            </a:extLst>
          </p:cNvPr>
          <p:cNvSpPr/>
          <p:nvPr/>
        </p:nvSpPr>
        <p:spPr>
          <a:xfrm>
            <a:off x="4493812" y="3356940"/>
            <a:ext cx="2615979" cy="121638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F074E9F1-B943-1B47-8EB4-DD7C9B8C2BFC}"/>
              </a:ext>
            </a:extLst>
          </p:cNvPr>
          <p:cNvSpPr/>
          <p:nvPr/>
        </p:nvSpPr>
        <p:spPr>
          <a:xfrm>
            <a:off x="4493812" y="3040213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HDFS4</a:t>
            </a:r>
          </a:p>
        </p:txBody>
      </p:sp>
    </p:spTree>
    <p:extLst>
      <p:ext uri="{BB962C8B-B14F-4D97-AF65-F5344CB8AC3E}">
        <p14:creationId xmlns:p14="http://schemas.microsoft.com/office/powerpoint/2010/main" val="2224229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HDFS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HDFS chunks data into smaller blocks (128 MB default), and distributes those blocks across a cluster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It’s designed to work on “commodity” (read: old, unreliable) hardware. So it automatically creates backups of the data across the cluster.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It does this by using two types of “nodes” in the cluster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450888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37C93618-FA4F-1641-A3E8-7EC30F5FFFA9}"/>
              </a:ext>
            </a:extLst>
          </p:cNvPr>
          <p:cNvSpPr/>
          <p:nvPr/>
        </p:nvSpPr>
        <p:spPr>
          <a:xfrm>
            <a:off x="5161722" y="508881"/>
            <a:ext cx="2647785" cy="152665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Data Node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xmlns="" id="{5A31622D-B9AA-D347-BD50-DE95291829FE}"/>
              </a:ext>
            </a:extLst>
          </p:cNvPr>
          <p:cNvSpPr/>
          <p:nvPr/>
        </p:nvSpPr>
        <p:spPr>
          <a:xfrm>
            <a:off x="954157" y="516830"/>
            <a:ext cx="2647785" cy="15266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Name Node</a:t>
            </a:r>
          </a:p>
        </p:txBody>
      </p:sp>
    </p:spTree>
    <p:extLst>
      <p:ext uri="{BB962C8B-B14F-4D97-AF65-F5344CB8AC3E}">
        <p14:creationId xmlns:p14="http://schemas.microsoft.com/office/powerpoint/2010/main" val="1015393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0C5A091D-385F-AB47-A347-6754EC65B028}"/>
              </a:ext>
            </a:extLst>
          </p:cNvPr>
          <p:cNvSpPr/>
          <p:nvPr/>
        </p:nvSpPr>
        <p:spPr>
          <a:xfrm>
            <a:off x="954157" y="516830"/>
            <a:ext cx="2647785" cy="15266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Name Node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37C93618-FA4F-1641-A3E8-7EC30F5FFFA9}"/>
              </a:ext>
            </a:extLst>
          </p:cNvPr>
          <p:cNvSpPr/>
          <p:nvPr/>
        </p:nvSpPr>
        <p:spPr>
          <a:xfrm>
            <a:off x="5161722" y="508881"/>
            <a:ext cx="2647785" cy="152665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Data Node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3B2BA87-BC07-AB4D-AEAD-DC5D22E73A91}"/>
              </a:ext>
            </a:extLst>
          </p:cNvPr>
          <p:cNvSpPr txBox="1"/>
          <p:nvPr/>
        </p:nvSpPr>
        <p:spPr>
          <a:xfrm>
            <a:off x="787179" y="2600074"/>
            <a:ext cx="36178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Controls where the data lives.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Processes requests to add and find data on the cluster.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Stores metadata like permissions, disk space, data access information.</a:t>
            </a:r>
          </a:p>
        </p:txBody>
      </p:sp>
    </p:spTree>
    <p:extLst>
      <p:ext uri="{BB962C8B-B14F-4D97-AF65-F5344CB8AC3E}">
        <p14:creationId xmlns:p14="http://schemas.microsoft.com/office/powerpoint/2010/main" val="3496001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37C93618-FA4F-1641-A3E8-7EC30F5FFFA9}"/>
              </a:ext>
            </a:extLst>
          </p:cNvPr>
          <p:cNvSpPr/>
          <p:nvPr/>
        </p:nvSpPr>
        <p:spPr>
          <a:xfrm>
            <a:off x="5161722" y="508881"/>
            <a:ext cx="2647785" cy="152665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Data Node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64379B2-36CB-3A4B-B471-3BD43A8C3DFB}"/>
              </a:ext>
            </a:extLst>
          </p:cNvPr>
          <p:cNvSpPr txBox="1"/>
          <p:nvPr/>
        </p:nvSpPr>
        <p:spPr>
          <a:xfrm>
            <a:off x="5161722" y="2592125"/>
            <a:ext cx="36178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Stores data.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Listens to the </a:t>
            </a:r>
            <a:r>
              <a:rPr lang="en-US" sz="1800" dirty="0" err="1">
                <a:solidFill>
                  <a:schemeClr val="tx1"/>
                </a:solidFill>
              </a:rPr>
              <a:t>NameNode</a:t>
            </a:r>
            <a:r>
              <a:rPr lang="en-US" sz="1800" dirty="0">
                <a:solidFill>
                  <a:schemeClr val="tx1"/>
                </a:solidFill>
              </a:rPr>
              <a:t> for commands and requests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Stores block-data information (like verification pieces)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A156B085-C880-E842-9042-BD201E8E546F}"/>
              </a:ext>
            </a:extLst>
          </p:cNvPr>
          <p:cNvSpPr/>
          <p:nvPr/>
        </p:nvSpPr>
        <p:spPr>
          <a:xfrm>
            <a:off x="954157" y="516830"/>
            <a:ext cx="2647785" cy="15266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Name Node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6AC35C0-5ACA-F943-88EF-903A67A77656}"/>
              </a:ext>
            </a:extLst>
          </p:cNvPr>
          <p:cNvSpPr txBox="1"/>
          <p:nvPr/>
        </p:nvSpPr>
        <p:spPr>
          <a:xfrm>
            <a:off x="787179" y="2600074"/>
            <a:ext cx="36178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Controls where the data lives.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Processes requests to add and find data on the cluster.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Stores metadata like permissions, disk space, data access information.</a:t>
            </a:r>
          </a:p>
        </p:txBody>
      </p:sp>
    </p:spTree>
    <p:extLst>
      <p:ext uri="{BB962C8B-B14F-4D97-AF65-F5344CB8AC3E}">
        <p14:creationId xmlns:p14="http://schemas.microsoft.com/office/powerpoint/2010/main" val="2999329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0;p15">
            <a:extLst>
              <a:ext uri="{FF2B5EF4-FFF2-40B4-BE49-F238E27FC236}">
                <a16:creationId xmlns:a16="http://schemas.microsoft.com/office/drawing/2014/main" xmlns="" id="{21BD39BB-E340-0941-8B84-277478F4D7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7603" y="1370549"/>
            <a:ext cx="8520600" cy="1802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5400" b="1" i="0" u="none" strike="noStrike" cap="none" dirty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LET’S ‘BUILD’ A CLUSTER TO SEE IT ALL IN ACTION</a:t>
            </a:r>
            <a:endParaRPr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053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xmlns="" id="{B3D59F5A-B4A7-3A48-B67D-02EB17AAF013}"/>
              </a:ext>
            </a:extLst>
          </p:cNvPr>
          <p:cNvSpPr/>
          <p:nvPr/>
        </p:nvSpPr>
        <p:spPr>
          <a:xfrm>
            <a:off x="1932167" y="206733"/>
            <a:ext cx="1661822" cy="1065475"/>
          </a:xfrm>
          <a:prstGeom prst="wedgeRoundRectCallout">
            <a:avLst>
              <a:gd name="adj1" fmla="val -61503"/>
              <a:gd name="adj2" fmla="val 73694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I’d like a cluster please!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4CB8617E-EA03-2742-872D-C7E72D3E31B3}"/>
              </a:ext>
            </a:extLst>
          </p:cNvPr>
          <p:cNvSpPr/>
          <p:nvPr/>
        </p:nvSpPr>
        <p:spPr>
          <a:xfrm>
            <a:off x="3217350" y="2587484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xmlns="" id="{D4E80B65-459B-AB4C-A477-09AC20E91D83}"/>
              </a:ext>
            </a:extLst>
          </p:cNvPr>
          <p:cNvSpPr/>
          <p:nvPr/>
        </p:nvSpPr>
        <p:spPr>
          <a:xfrm>
            <a:off x="4322582" y="151405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EF1511FA-EA2E-D24A-B3CD-B6794F240ECF}"/>
              </a:ext>
            </a:extLst>
          </p:cNvPr>
          <p:cNvSpPr/>
          <p:nvPr/>
        </p:nvSpPr>
        <p:spPr>
          <a:xfrm>
            <a:off x="5842606" y="215943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xmlns="" id="{7FCD40B8-4FF9-A04C-A4B6-944D5422CDDD}"/>
              </a:ext>
            </a:extLst>
          </p:cNvPr>
          <p:cNvSpPr/>
          <p:nvPr/>
        </p:nvSpPr>
        <p:spPr>
          <a:xfrm>
            <a:off x="5604067" y="38696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F375824F-A379-1042-A4D3-33D6A37E8CAD}"/>
              </a:ext>
            </a:extLst>
          </p:cNvPr>
          <p:cNvSpPr/>
          <p:nvPr/>
        </p:nvSpPr>
        <p:spPr>
          <a:xfrm>
            <a:off x="6908081" y="3733137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xmlns="" id="{FF846037-5F8A-0242-8964-5B8D17093241}"/>
              </a:ext>
            </a:extLst>
          </p:cNvPr>
          <p:cNvSpPr/>
          <p:nvPr/>
        </p:nvSpPr>
        <p:spPr>
          <a:xfrm>
            <a:off x="4975914" y="3427006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1FA14C33-6C54-3E44-B38F-8A916E7D8ECB}"/>
              </a:ext>
            </a:extLst>
          </p:cNvPr>
          <p:cNvSpPr/>
          <p:nvPr/>
        </p:nvSpPr>
        <p:spPr>
          <a:xfrm>
            <a:off x="7862237" y="89187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8288A293-CA78-FE40-930F-292B33A8E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76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1FD44600-6DAE-EA4E-9162-4D52B04223EF}"/>
              </a:ext>
            </a:extLst>
          </p:cNvPr>
          <p:cNvSpPr/>
          <p:nvPr/>
        </p:nvSpPr>
        <p:spPr>
          <a:xfrm>
            <a:off x="4170182" y="136165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6AB29CC3-C331-F641-AC05-709BD0928A8D}"/>
              </a:ext>
            </a:extLst>
          </p:cNvPr>
          <p:cNvSpPr/>
          <p:nvPr/>
        </p:nvSpPr>
        <p:spPr>
          <a:xfrm>
            <a:off x="5690206" y="200703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9B3F9DC9-7657-B74F-B8AA-762BFABE757F}"/>
              </a:ext>
            </a:extLst>
          </p:cNvPr>
          <p:cNvSpPr/>
          <p:nvPr/>
        </p:nvSpPr>
        <p:spPr>
          <a:xfrm>
            <a:off x="5451667" y="23456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31CB1696-2526-8B43-8A02-E5320B91A55B}"/>
              </a:ext>
            </a:extLst>
          </p:cNvPr>
          <p:cNvSpPr/>
          <p:nvPr/>
        </p:nvSpPr>
        <p:spPr>
          <a:xfrm>
            <a:off x="6755681" y="3580737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39D54FCD-8A80-7F48-A075-4EF5357ECC66}"/>
              </a:ext>
            </a:extLst>
          </p:cNvPr>
          <p:cNvSpPr/>
          <p:nvPr/>
        </p:nvSpPr>
        <p:spPr>
          <a:xfrm>
            <a:off x="4823514" y="3274606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B9209903-4AA0-BB4F-9E79-32A1F8D3A7D9}"/>
              </a:ext>
            </a:extLst>
          </p:cNvPr>
          <p:cNvSpPr/>
          <p:nvPr/>
        </p:nvSpPr>
        <p:spPr>
          <a:xfrm>
            <a:off x="7709837" y="73947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xmlns="" id="{D020AEC2-3E7D-AA4D-88B7-738239870DAF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267337D-CCB3-8843-88A2-C4E66641F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744" y="2184612"/>
            <a:ext cx="1494845" cy="731174"/>
          </a:xfrm>
          <a:prstGeom prst="rect">
            <a:avLst/>
          </a:prstGeom>
        </p:spPr>
      </p:pic>
      <p:sp>
        <p:nvSpPr>
          <p:cNvPr id="18" name="Rounded Rectangular Callout 17">
            <a:extLst>
              <a:ext uri="{FF2B5EF4-FFF2-40B4-BE49-F238E27FC236}">
                <a16:creationId xmlns:a16="http://schemas.microsoft.com/office/drawing/2014/main" xmlns="" id="{FD8B0A3F-98BA-CA47-8680-99EE32BA137B}"/>
              </a:ext>
            </a:extLst>
          </p:cNvPr>
          <p:cNvSpPr/>
          <p:nvPr/>
        </p:nvSpPr>
        <p:spPr>
          <a:xfrm>
            <a:off x="1932167" y="206733"/>
            <a:ext cx="1661822" cy="1065475"/>
          </a:xfrm>
          <a:prstGeom prst="wedgeRoundRectCallout">
            <a:avLst>
              <a:gd name="adj1" fmla="val -61503"/>
              <a:gd name="adj2" fmla="val 73694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I’d like a cluster please!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xmlns="" id="{27E7F404-5408-1746-A376-8427D0B49A5D}"/>
              </a:ext>
            </a:extLst>
          </p:cNvPr>
          <p:cNvSpPr/>
          <p:nvPr/>
        </p:nvSpPr>
        <p:spPr>
          <a:xfrm>
            <a:off x="4322582" y="151405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xmlns="" id="{A0A39627-BB0B-5442-BF1E-E409F200DD58}"/>
              </a:ext>
            </a:extLst>
          </p:cNvPr>
          <p:cNvSpPr/>
          <p:nvPr/>
        </p:nvSpPr>
        <p:spPr>
          <a:xfrm>
            <a:off x="5842606" y="215943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9BB721B5-60EE-F941-B1EA-600D8D616605}"/>
              </a:ext>
            </a:extLst>
          </p:cNvPr>
          <p:cNvSpPr/>
          <p:nvPr/>
        </p:nvSpPr>
        <p:spPr>
          <a:xfrm>
            <a:off x="5604067" y="38696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A14475D9-D901-9043-A3AC-E16B4EA6898B}"/>
              </a:ext>
            </a:extLst>
          </p:cNvPr>
          <p:cNvSpPr/>
          <p:nvPr/>
        </p:nvSpPr>
        <p:spPr>
          <a:xfrm>
            <a:off x="6908081" y="3733137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xmlns="" id="{C7AD776D-3EA9-E243-98EF-8BDBBEA2DAE9}"/>
              </a:ext>
            </a:extLst>
          </p:cNvPr>
          <p:cNvSpPr/>
          <p:nvPr/>
        </p:nvSpPr>
        <p:spPr>
          <a:xfrm>
            <a:off x="4975914" y="3427006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xmlns="" id="{8DD4EEE2-584F-DB4E-9FA4-9E9994A20989}"/>
              </a:ext>
            </a:extLst>
          </p:cNvPr>
          <p:cNvSpPr/>
          <p:nvPr/>
        </p:nvSpPr>
        <p:spPr>
          <a:xfrm>
            <a:off x="7862237" y="89187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5143148B-CFB3-314D-B398-2A9A5BB3A1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117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1FD44600-6DAE-EA4E-9162-4D52B04223EF}"/>
              </a:ext>
            </a:extLst>
          </p:cNvPr>
          <p:cNvSpPr/>
          <p:nvPr/>
        </p:nvSpPr>
        <p:spPr>
          <a:xfrm>
            <a:off x="4170182" y="136165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6AB29CC3-C331-F641-AC05-709BD0928A8D}"/>
              </a:ext>
            </a:extLst>
          </p:cNvPr>
          <p:cNvSpPr/>
          <p:nvPr/>
        </p:nvSpPr>
        <p:spPr>
          <a:xfrm>
            <a:off x="5690206" y="200703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9B3F9DC9-7657-B74F-B8AA-762BFABE757F}"/>
              </a:ext>
            </a:extLst>
          </p:cNvPr>
          <p:cNvSpPr/>
          <p:nvPr/>
        </p:nvSpPr>
        <p:spPr>
          <a:xfrm>
            <a:off x="5451667" y="23456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31CB1696-2526-8B43-8A02-E5320B91A55B}"/>
              </a:ext>
            </a:extLst>
          </p:cNvPr>
          <p:cNvSpPr/>
          <p:nvPr/>
        </p:nvSpPr>
        <p:spPr>
          <a:xfrm>
            <a:off x="6755681" y="3580737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39D54FCD-8A80-7F48-A075-4EF5357ECC66}"/>
              </a:ext>
            </a:extLst>
          </p:cNvPr>
          <p:cNvSpPr/>
          <p:nvPr/>
        </p:nvSpPr>
        <p:spPr>
          <a:xfrm>
            <a:off x="4823514" y="3274606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B9209903-4AA0-BB4F-9E79-32A1F8D3A7D9}"/>
              </a:ext>
            </a:extLst>
          </p:cNvPr>
          <p:cNvSpPr/>
          <p:nvPr/>
        </p:nvSpPr>
        <p:spPr>
          <a:xfrm>
            <a:off x="7709837" y="73947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D071C73-B9E0-E94F-821C-26F59FE8C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37" y="2180726"/>
            <a:ext cx="2679214" cy="662443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xmlns="" id="{316D3288-0E05-0C43-8C5E-5E63F59F02D6}"/>
              </a:ext>
            </a:extLst>
          </p:cNvPr>
          <p:cNvCxnSpPr/>
          <p:nvPr/>
        </p:nvCxnSpPr>
        <p:spPr>
          <a:xfrm>
            <a:off x="1804946" y="3210999"/>
            <a:ext cx="2937729" cy="5049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xmlns="" id="{3EACCC2A-355F-DB4D-BD24-125A4895EF0B}"/>
              </a:ext>
            </a:extLst>
          </p:cNvPr>
          <p:cNvSpPr/>
          <p:nvPr/>
        </p:nvSpPr>
        <p:spPr>
          <a:xfrm>
            <a:off x="4322582" y="151405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4812F2F9-9C43-3041-BFB7-FF44F34C2A1D}"/>
              </a:ext>
            </a:extLst>
          </p:cNvPr>
          <p:cNvSpPr/>
          <p:nvPr/>
        </p:nvSpPr>
        <p:spPr>
          <a:xfrm>
            <a:off x="5842606" y="215943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xmlns="" id="{69E72ED9-2995-FF40-ADED-66F79EAE2D4D}"/>
              </a:ext>
            </a:extLst>
          </p:cNvPr>
          <p:cNvSpPr/>
          <p:nvPr/>
        </p:nvSpPr>
        <p:spPr>
          <a:xfrm>
            <a:off x="5604067" y="38696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405B5DC6-0F7E-F24A-B2DD-F91755A2A3F8}"/>
              </a:ext>
            </a:extLst>
          </p:cNvPr>
          <p:cNvSpPr/>
          <p:nvPr/>
        </p:nvSpPr>
        <p:spPr>
          <a:xfrm>
            <a:off x="6908081" y="3733137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87211831-C0C1-AD4E-B943-483E71F58BBF}"/>
              </a:ext>
            </a:extLst>
          </p:cNvPr>
          <p:cNvSpPr/>
          <p:nvPr/>
        </p:nvSpPr>
        <p:spPr>
          <a:xfrm>
            <a:off x="4975914" y="3427006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xmlns="" id="{6848805D-9C3B-C944-8435-EDFB3C75D291}"/>
              </a:ext>
            </a:extLst>
          </p:cNvPr>
          <p:cNvSpPr/>
          <p:nvPr/>
        </p:nvSpPr>
        <p:spPr>
          <a:xfrm>
            <a:off x="7862237" y="89187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9383DC45-86C2-814F-B3C7-04B650402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47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1FD44600-6DAE-EA4E-9162-4D52B04223EF}"/>
              </a:ext>
            </a:extLst>
          </p:cNvPr>
          <p:cNvSpPr/>
          <p:nvPr/>
        </p:nvSpPr>
        <p:spPr>
          <a:xfrm>
            <a:off x="4170182" y="136165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6AB29CC3-C331-F641-AC05-709BD0928A8D}"/>
              </a:ext>
            </a:extLst>
          </p:cNvPr>
          <p:cNvSpPr/>
          <p:nvPr/>
        </p:nvSpPr>
        <p:spPr>
          <a:xfrm>
            <a:off x="5690206" y="200703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9B3F9DC9-7657-B74F-B8AA-762BFABE757F}"/>
              </a:ext>
            </a:extLst>
          </p:cNvPr>
          <p:cNvSpPr/>
          <p:nvPr/>
        </p:nvSpPr>
        <p:spPr>
          <a:xfrm>
            <a:off x="5451667" y="23456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31CB1696-2526-8B43-8A02-E5320B91A55B}"/>
              </a:ext>
            </a:extLst>
          </p:cNvPr>
          <p:cNvSpPr/>
          <p:nvPr/>
        </p:nvSpPr>
        <p:spPr>
          <a:xfrm>
            <a:off x="6755681" y="3580737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39D54FCD-8A80-7F48-A075-4EF5357ECC66}"/>
              </a:ext>
            </a:extLst>
          </p:cNvPr>
          <p:cNvSpPr/>
          <p:nvPr/>
        </p:nvSpPr>
        <p:spPr>
          <a:xfrm>
            <a:off x="4823514" y="3274606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B9209903-4AA0-BB4F-9E79-32A1F8D3A7D9}"/>
              </a:ext>
            </a:extLst>
          </p:cNvPr>
          <p:cNvSpPr/>
          <p:nvPr/>
        </p:nvSpPr>
        <p:spPr>
          <a:xfrm>
            <a:off x="7709837" y="73947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xmlns="" id="{316D3288-0E05-0C43-8C5E-5E63F59F02D6}"/>
              </a:ext>
            </a:extLst>
          </p:cNvPr>
          <p:cNvCxnSpPr/>
          <p:nvPr/>
        </p:nvCxnSpPr>
        <p:spPr>
          <a:xfrm>
            <a:off x="1804946" y="3210999"/>
            <a:ext cx="2937729" cy="5049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B0FA6FB5-740C-3047-9519-D4ED7B06F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676" y="2757771"/>
            <a:ext cx="894816" cy="781878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xmlns="" id="{D84DA525-1C3E-5E41-920E-E71349DDDA6E}"/>
              </a:ext>
            </a:extLst>
          </p:cNvPr>
          <p:cNvSpPr/>
          <p:nvPr/>
        </p:nvSpPr>
        <p:spPr>
          <a:xfrm>
            <a:off x="4322582" y="151405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2A7473E6-26E5-824B-A370-3D67E4FAC323}"/>
              </a:ext>
            </a:extLst>
          </p:cNvPr>
          <p:cNvSpPr/>
          <p:nvPr/>
        </p:nvSpPr>
        <p:spPr>
          <a:xfrm>
            <a:off x="5842606" y="215943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xmlns="" id="{87C8A0A4-F090-1D45-97C8-F5DAC9CE28C0}"/>
              </a:ext>
            </a:extLst>
          </p:cNvPr>
          <p:cNvSpPr/>
          <p:nvPr/>
        </p:nvSpPr>
        <p:spPr>
          <a:xfrm>
            <a:off x="5604067" y="38696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FBDD9E65-1898-D840-A5FE-460C340242A8}"/>
              </a:ext>
            </a:extLst>
          </p:cNvPr>
          <p:cNvSpPr/>
          <p:nvPr/>
        </p:nvSpPr>
        <p:spPr>
          <a:xfrm>
            <a:off x="6908081" y="3733137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B05990FB-0CE3-0349-9F3D-D11C4955A127}"/>
              </a:ext>
            </a:extLst>
          </p:cNvPr>
          <p:cNvSpPr/>
          <p:nvPr/>
        </p:nvSpPr>
        <p:spPr>
          <a:xfrm>
            <a:off x="4975914" y="3427006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xmlns="" id="{BC781EB3-9129-F74E-8C84-CDD9A2E181E5}"/>
              </a:ext>
            </a:extLst>
          </p:cNvPr>
          <p:cNvSpPr/>
          <p:nvPr/>
        </p:nvSpPr>
        <p:spPr>
          <a:xfrm>
            <a:off x="7862237" y="89187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0EAAD297-8C0A-5F46-A876-D1D7AEC26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73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Hadoop?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A system for processing big data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 framework for storing and organizing large scale data 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1FD44600-6DAE-EA4E-9162-4D52B04223EF}"/>
              </a:ext>
            </a:extLst>
          </p:cNvPr>
          <p:cNvSpPr/>
          <p:nvPr/>
        </p:nvSpPr>
        <p:spPr>
          <a:xfrm>
            <a:off x="4170182" y="136165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6AB29CC3-C331-F641-AC05-709BD0928A8D}"/>
              </a:ext>
            </a:extLst>
          </p:cNvPr>
          <p:cNvSpPr/>
          <p:nvPr/>
        </p:nvSpPr>
        <p:spPr>
          <a:xfrm>
            <a:off x="5690206" y="200703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9B3F9DC9-7657-B74F-B8AA-762BFABE757F}"/>
              </a:ext>
            </a:extLst>
          </p:cNvPr>
          <p:cNvSpPr/>
          <p:nvPr/>
        </p:nvSpPr>
        <p:spPr>
          <a:xfrm>
            <a:off x="5451667" y="23456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31CB1696-2526-8B43-8A02-E5320B91A55B}"/>
              </a:ext>
            </a:extLst>
          </p:cNvPr>
          <p:cNvSpPr/>
          <p:nvPr/>
        </p:nvSpPr>
        <p:spPr>
          <a:xfrm>
            <a:off x="6755681" y="3580737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39D54FCD-8A80-7F48-A075-4EF5357ECC66}"/>
              </a:ext>
            </a:extLst>
          </p:cNvPr>
          <p:cNvSpPr/>
          <p:nvPr/>
        </p:nvSpPr>
        <p:spPr>
          <a:xfrm>
            <a:off x="2701317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B9209903-4AA0-BB4F-9E79-32A1F8D3A7D9}"/>
              </a:ext>
            </a:extLst>
          </p:cNvPr>
          <p:cNvSpPr/>
          <p:nvPr/>
        </p:nvSpPr>
        <p:spPr>
          <a:xfrm>
            <a:off x="7709837" y="73947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16C6058-CAE7-4F47-A6F3-A6696EDF6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446" y="2193952"/>
            <a:ext cx="2480364" cy="63599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1557129" y="3210999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xmlns="" id="{E1B1DB17-A91A-B448-ABCD-D9F3983AEF15}"/>
              </a:ext>
            </a:extLst>
          </p:cNvPr>
          <p:cNvSpPr/>
          <p:nvPr/>
        </p:nvSpPr>
        <p:spPr>
          <a:xfrm>
            <a:off x="4322582" y="151405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xmlns="" id="{089BAD6E-029D-E54B-B768-4D21791E22D2}"/>
              </a:ext>
            </a:extLst>
          </p:cNvPr>
          <p:cNvSpPr/>
          <p:nvPr/>
        </p:nvSpPr>
        <p:spPr>
          <a:xfrm>
            <a:off x="5842606" y="215943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46CD66BE-49EA-894A-9C69-D4E6975EBF9B}"/>
              </a:ext>
            </a:extLst>
          </p:cNvPr>
          <p:cNvSpPr/>
          <p:nvPr/>
        </p:nvSpPr>
        <p:spPr>
          <a:xfrm>
            <a:off x="5604067" y="38696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xmlns="" id="{95273DDD-70F5-E04C-936A-1DB5B85729FE}"/>
              </a:ext>
            </a:extLst>
          </p:cNvPr>
          <p:cNvSpPr/>
          <p:nvPr/>
        </p:nvSpPr>
        <p:spPr>
          <a:xfrm>
            <a:off x="6908081" y="3733137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39230D32-7B9D-A741-907F-7AE1D81C4614}"/>
              </a:ext>
            </a:extLst>
          </p:cNvPr>
          <p:cNvSpPr/>
          <p:nvPr/>
        </p:nvSpPr>
        <p:spPr>
          <a:xfrm>
            <a:off x="7862237" y="89187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33930C22-3EF9-B24B-B4C9-F8773EBCB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757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1FD44600-6DAE-EA4E-9162-4D52B04223EF}"/>
              </a:ext>
            </a:extLst>
          </p:cNvPr>
          <p:cNvSpPr/>
          <p:nvPr/>
        </p:nvSpPr>
        <p:spPr>
          <a:xfrm>
            <a:off x="4170182" y="136165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6AB29CC3-C331-F641-AC05-709BD0928A8D}"/>
              </a:ext>
            </a:extLst>
          </p:cNvPr>
          <p:cNvSpPr/>
          <p:nvPr/>
        </p:nvSpPr>
        <p:spPr>
          <a:xfrm>
            <a:off x="5690206" y="200703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9B3F9DC9-7657-B74F-B8AA-762BFABE757F}"/>
              </a:ext>
            </a:extLst>
          </p:cNvPr>
          <p:cNvSpPr/>
          <p:nvPr/>
        </p:nvSpPr>
        <p:spPr>
          <a:xfrm>
            <a:off x="5451667" y="23456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31CB1696-2526-8B43-8A02-E5320B91A55B}"/>
              </a:ext>
            </a:extLst>
          </p:cNvPr>
          <p:cNvSpPr/>
          <p:nvPr/>
        </p:nvSpPr>
        <p:spPr>
          <a:xfrm>
            <a:off x="6755681" y="3580737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39D54FCD-8A80-7F48-A075-4EF5357ECC66}"/>
              </a:ext>
            </a:extLst>
          </p:cNvPr>
          <p:cNvSpPr/>
          <p:nvPr/>
        </p:nvSpPr>
        <p:spPr>
          <a:xfrm>
            <a:off x="2701317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B9209903-4AA0-BB4F-9E79-32A1F8D3A7D9}"/>
              </a:ext>
            </a:extLst>
          </p:cNvPr>
          <p:cNvSpPr/>
          <p:nvPr/>
        </p:nvSpPr>
        <p:spPr>
          <a:xfrm>
            <a:off x="7709837" y="73947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3BA21B84-C192-6649-A802-660EE18D1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37" y="2180726"/>
            <a:ext cx="2679214" cy="662443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0A3BFBE1-8563-DD4D-9234-ED71593A540C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1557129" y="3095624"/>
            <a:ext cx="5198552" cy="99002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ADCC3A3A-4437-9045-AB37-445B879820B2}"/>
              </a:ext>
            </a:extLst>
          </p:cNvPr>
          <p:cNvSpPr/>
          <p:nvPr/>
        </p:nvSpPr>
        <p:spPr>
          <a:xfrm>
            <a:off x="4322582" y="151405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xmlns="" id="{14550596-E0CB-8842-A553-F1E75E099105}"/>
              </a:ext>
            </a:extLst>
          </p:cNvPr>
          <p:cNvSpPr/>
          <p:nvPr/>
        </p:nvSpPr>
        <p:spPr>
          <a:xfrm>
            <a:off x="5842606" y="2159438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EEE13194-6C4D-BA4B-A1D8-3B8AB4548122}"/>
              </a:ext>
            </a:extLst>
          </p:cNvPr>
          <p:cNvSpPr/>
          <p:nvPr/>
        </p:nvSpPr>
        <p:spPr>
          <a:xfrm>
            <a:off x="5604067" y="38696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F8A49C85-AA44-C545-80FC-F300A873B2E9}"/>
              </a:ext>
            </a:extLst>
          </p:cNvPr>
          <p:cNvSpPr/>
          <p:nvPr/>
        </p:nvSpPr>
        <p:spPr>
          <a:xfrm>
            <a:off x="6908081" y="3733137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xmlns="" id="{74A6FE38-E44B-6142-91C3-2BB5B203685B}"/>
              </a:ext>
            </a:extLst>
          </p:cNvPr>
          <p:cNvSpPr/>
          <p:nvPr/>
        </p:nvSpPr>
        <p:spPr>
          <a:xfrm>
            <a:off x="7862237" y="891870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2323802A-77E3-2640-8FD6-2523314D8396}"/>
              </a:ext>
            </a:extLst>
          </p:cNvPr>
          <p:cNvCxnSpPr/>
          <p:nvPr/>
        </p:nvCxnSpPr>
        <p:spPr>
          <a:xfrm>
            <a:off x="1557129" y="3210999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31A664E1-6A9A-D748-AE17-BB885CA9E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374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9B3F9DC9-7657-B74F-B8AA-762BFABE757F}"/>
              </a:ext>
            </a:extLst>
          </p:cNvPr>
          <p:cNvSpPr/>
          <p:nvPr/>
        </p:nvSpPr>
        <p:spPr>
          <a:xfrm>
            <a:off x="6962415" y="675202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1557129" y="3210999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xmlns="" id="{7FD1A206-0FAD-8C48-9093-1C6A6C1E6C43}"/>
              </a:ext>
            </a:extLst>
          </p:cNvPr>
          <p:cNvSpPr/>
          <p:nvPr/>
        </p:nvSpPr>
        <p:spPr>
          <a:xfrm>
            <a:off x="4295004" y="70899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D75355D7-A0CC-4448-8D20-98AD32A07383}"/>
              </a:ext>
            </a:extLst>
          </p:cNvPr>
          <p:cNvSpPr/>
          <p:nvPr/>
        </p:nvSpPr>
        <p:spPr>
          <a:xfrm>
            <a:off x="4306681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556331" y="2709077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1557129" y="3210999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1557129" y="1213904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B1EAF51C-C6A1-4845-B86C-50736D7E3D42}"/>
              </a:ext>
            </a:extLst>
          </p:cNvPr>
          <p:cNvSpPr/>
          <p:nvPr/>
        </p:nvSpPr>
        <p:spPr>
          <a:xfrm>
            <a:off x="2701317" y="2204167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39D54FCD-8A80-7F48-A075-4EF5357ECC66}"/>
              </a:ext>
            </a:extLst>
          </p:cNvPr>
          <p:cNvSpPr/>
          <p:nvPr/>
        </p:nvSpPr>
        <p:spPr>
          <a:xfrm>
            <a:off x="2701317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65C75C51-C6C8-364D-9A7E-8710C3BEA5B7}"/>
              </a:ext>
            </a:extLst>
          </p:cNvPr>
          <p:cNvSpPr/>
          <p:nvPr/>
        </p:nvSpPr>
        <p:spPr>
          <a:xfrm>
            <a:off x="2701317" y="692425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1557129" y="1197335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C5A01635-8FC4-4645-B744-6ABE5D9EB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727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1557129" y="3210999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xmlns="" id="{7FD1A206-0FAD-8C48-9093-1C6A6C1E6C43}"/>
              </a:ext>
            </a:extLst>
          </p:cNvPr>
          <p:cNvSpPr/>
          <p:nvPr/>
        </p:nvSpPr>
        <p:spPr>
          <a:xfrm>
            <a:off x="4295004" y="70899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D75355D7-A0CC-4448-8D20-98AD32A07383}"/>
              </a:ext>
            </a:extLst>
          </p:cNvPr>
          <p:cNvSpPr/>
          <p:nvPr/>
        </p:nvSpPr>
        <p:spPr>
          <a:xfrm>
            <a:off x="4306681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556331" y="2709077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1557129" y="3210999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1557129" y="1213904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B1EAF51C-C6A1-4845-B86C-50736D7E3D42}"/>
              </a:ext>
            </a:extLst>
          </p:cNvPr>
          <p:cNvSpPr/>
          <p:nvPr/>
        </p:nvSpPr>
        <p:spPr>
          <a:xfrm>
            <a:off x="2701317" y="2204167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39D54FCD-8A80-7F48-A075-4EF5357ECC66}"/>
              </a:ext>
            </a:extLst>
          </p:cNvPr>
          <p:cNvSpPr/>
          <p:nvPr/>
        </p:nvSpPr>
        <p:spPr>
          <a:xfrm>
            <a:off x="2701317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65C75C51-C6C8-364D-9A7E-8710C3BEA5B7}"/>
              </a:ext>
            </a:extLst>
          </p:cNvPr>
          <p:cNvSpPr/>
          <p:nvPr/>
        </p:nvSpPr>
        <p:spPr>
          <a:xfrm>
            <a:off x="2701317" y="692425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1557129" y="1197335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231A5B0-FFAC-4A42-ADA5-4A1BF0B91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345" y="2031574"/>
            <a:ext cx="2158391" cy="708961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xmlns="" id="{B92BC5EF-147D-D44B-9DE7-764A8186AF02}"/>
              </a:ext>
            </a:extLst>
          </p:cNvPr>
          <p:cNvSpPr/>
          <p:nvPr/>
        </p:nvSpPr>
        <p:spPr>
          <a:xfrm>
            <a:off x="6962415" y="675202"/>
            <a:ext cx="1144986" cy="100982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D7604363-79C5-554E-A607-8D27E6791B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100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1557129" y="3210999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xmlns="" id="{7FD1A206-0FAD-8C48-9093-1C6A6C1E6C43}"/>
              </a:ext>
            </a:extLst>
          </p:cNvPr>
          <p:cNvSpPr/>
          <p:nvPr/>
        </p:nvSpPr>
        <p:spPr>
          <a:xfrm>
            <a:off x="4295004" y="70899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D75355D7-A0CC-4448-8D20-98AD32A07383}"/>
              </a:ext>
            </a:extLst>
          </p:cNvPr>
          <p:cNvSpPr/>
          <p:nvPr/>
        </p:nvSpPr>
        <p:spPr>
          <a:xfrm>
            <a:off x="4306681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556331" y="2709077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1557129" y="3210999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1557129" y="1213904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B1EAF51C-C6A1-4845-B86C-50736D7E3D42}"/>
              </a:ext>
            </a:extLst>
          </p:cNvPr>
          <p:cNvSpPr/>
          <p:nvPr/>
        </p:nvSpPr>
        <p:spPr>
          <a:xfrm>
            <a:off x="2701317" y="2204167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39D54FCD-8A80-7F48-A075-4EF5357ECC66}"/>
              </a:ext>
            </a:extLst>
          </p:cNvPr>
          <p:cNvSpPr/>
          <p:nvPr/>
        </p:nvSpPr>
        <p:spPr>
          <a:xfrm>
            <a:off x="2701317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65C75C51-C6C8-364D-9A7E-8710C3BEA5B7}"/>
              </a:ext>
            </a:extLst>
          </p:cNvPr>
          <p:cNvSpPr/>
          <p:nvPr/>
        </p:nvSpPr>
        <p:spPr>
          <a:xfrm>
            <a:off x="2701317" y="692425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1557129" y="1197335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xmlns="" id="{CAB9AA9B-DB9D-604A-AEF7-986CC4944481}"/>
              </a:ext>
            </a:extLst>
          </p:cNvPr>
          <p:cNvSpPr/>
          <p:nvPr/>
        </p:nvSpPr>
        <p:spPr>
          <a:xfrm>
            <a:off x="411345" y="3968364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983838" y="3715909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D4E1FC7E-116A-5041-9157-32D1303F6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914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xmlns="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xmlns="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C74433E-D7D3-774C-8117-4F4255840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860" y="1321334"/>
            <a:ext cx="2565400" cy="114300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xmlns="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8332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xmlns="" id="{B7115160-E0F9-7C40-AE9D-749649343D70}"/>
              </a:ext>
            </a:extLst>
          </p:cNvPr>
          <p:cNvSpPr/>
          <p:nvPr/>
        </p:nvSpPr>
        <p:spPr>
          <a:xfrm>
            <a:off x="1932167" y="206733"/>
            <a:ext cx="1661822" cy="1065475"/>
          </a:xfrm>
          <a:prstGeom prst="wedgeRoundRectCallout">
            <a:avLst>
              <a:gd name="adj1" fmla="val -61503"/>
              <a:gd name="adj2" fmla="val 73694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Add this data to the cluster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C73253BE-EB24-2840-B94A-AA8191500A80}"/>
              </a:ext>
            </a:extLst>
          </p:cNvPr>
          <p:cNvSpPr/>
          <p:nvPr/>
        </p:nvSpPr>
        <p:spPr>
          <a:xfrm>
            <a:off x="676784" y="3000919"/>
            <a:ext cx="852361" cy="813289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9AA4C963-39AD-294C-8553-5DF1C2ADCDB5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1427CEC6-9007-EC40-A578-016F6A6ADB09}"/>
              </a:ext>
            </a:extLst>
          </p:cNvPr>
          <p:cNvCxnSpPr>
            <a:stCxn id="33" idx="3"/>
            <a:endCxn id="41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E04081F2-59E9-A947-B432-38EBB6F869E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9A06617C-6201-C64C-A1DA-C52CE5A1120E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xmlns="" id="{5FE75062-8F08-3548-9858-8F71A2F5A87D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xmlns="" id="{E1841AA6-BA7E-B646-A4A8-805E56555876}"/>
              </a:ext>
            </a:extLst>
          </p:cNvPr>
          <p:cNvCxnSpPr>
            <a:cxnSpLocks/>
            <a:stCxn id="33" idx="3"/>
            <a:endCxn id="36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xmlns="" id="{2DEE83BE-4A79-5E4C-A81A-4FB0B2F5BEBA}"/>
              </a:ext>
            </a:extLst>
          </p:cNvPr>
          <p:cNvCxnSpPr>
            <a:cxnSpLocks/>
            <a:stCxn id="33" idx="3"/>
            <a:endCxn id="35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xmlns="" id="{2B0569A3-9B0C-7540-AEB5-69695D60A883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xmlns="" id="{5DE8C7DB-E3FF-0646-8F55-166E87E1FCEB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xmlns="" id="{A3948C27-4567-1E4A-9C12-89B8E1120F61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23C28ADD-E427-9B47-9B9B-4EE7F3C5FA1D}"/>
              </a:ext>
            </a:extLst>
          </p:cNvPr>
          <p:cNvCxnSpPr>
            <a:cxnSpLocks/>
            <a:stCxn id="33" idx="3"/>
            <a:endCxn id="4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xmlns="" id="{44DF807F-792D-A04A-9662-1EF89FC7AA87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18A8B7A0-3A97-514D-9717-39D3FCF66E74}"/>
              </a:ext>
            </a:extLst>
          </p:cNvPr>
          <p:cNvCxnSpPr>
            <a:cxnSpLocks/>
            <a:stCxn id="33" idx="2"/>
            <a:endCxn id="44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xmlns="" id="{B480190D-EED4-314D-9690-5EF2A7635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6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xmlns="" id="{B7115160-E0F9-7C40-AE9D-749649343D70}"/>
              </a:ext>
            </a:extLst>
          </p:cNvPr>
          <p:cNvSpPr/>
          <p:nvPr/>
        </p:nvSpPr>
        <p:spPr>
          <a:xfrm>
            <a:off x="1932167" y="206733"/>
            <a:ext cx="1661822" cy="1065475"/>
          </a:xfrm>
          <a:prstGeom prst="wedgeRoundRectCallout">
            <a:avLst>
              <a:gd name="adj1" fmla="val -61503"/>
              <a:gd name="adj2" fmla="val 73694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Add this data to the cluster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BB99BA0F-74B5-FA4F-89F6-D1496172610B}"/>
              </a:ext>
            </a:extLst>
          </p:cNvPr>
          <p:cNvSpPr txBox="1"/>
          <p:nvPr/>
        </p:nvSpPr>
        <p:spPr>
          <a:xfrm>
            <a:off x="404284" y="2651693"/>
            <a:ext cx="25943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system chunks the data, moves those chunks to data nodes, and then makes sure the data is backed up across many nodes.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A9C5CF9-28A6-CF46-AB8A-CB28441DB5D7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FA4C9F8B-585D-A04F-8400-D33F539CF6BC}"/>
              </a:ext>
            </a:extLst>
          </p:cNvPr>
          <p:cNvCxnSpPr>
            <a:stCxn id="34" idx="3"/>
            <a:endCxn id="42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1A6139A0-1A32-5C41-9543-54FCC0F3050E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xmlns="" id="{40149073-29F6-FA40-9716-5B6DD29C5FFC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xmlns="" id="{86DA3E12-448B-2E4B-B794-1E458808F6CF}"/>
              </a:ext>
            </a:extLst>
          </p:cNvPr>
          <p:cNvCxnSpPr>
            <a:cxnSpLocks/>
            <a:endCxn id="41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xmlns="" id="{573CE4F5-C56E-4646-A1D9-F955A2278128}"/>
              </a:ext>
            </a:extLst>
          </p:cNvPr>
          <p:cNvCxnSpPr>
            <a:cxnSpLocks/>
            <a:stCxn id="34" idx="3"/>
            <a:endCxn id="37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xmlns="" id="{556B177E-F299-E44C-A16C-BD71DBFB560A}"/>
              </a:ext>
            </a:extLst>
          </p:cNvPr>
          <p:cNvCxnSpPr>
            <a:cxnSpLocks/>
            <a:stCxn id="34" idx="3"/>
            <a:endCxn id="36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xmlns="" id="{42082605-D4FF-6E4A-88EF-03B8121C3205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xmlns="" id="{15B607EE-B97F-E44F-9BE7-D9C171774AEA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xmlns="" id="{CECD5D1F-0962-6B4A-A52D-E579D63EC7BA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1958EC01-6B3B-034B-9086-CDB2ABA3D627}"/>
              </a:ext>
            </a:extLst>
          </p:cNvPr>
          <p:cNvCxnSpPr>
            <a:cxnSpLocks/>
            <a:stCxn id="34" idx="3"/>
            <a:endCxn id="43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xmlns="" id="{E4E2B357-D1F9-224E-9472-13ECDA19432C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8A2D3145-272A-9249-8091-763C1D3A460A}"/>
              </a:ext>
            </a:extLst>
          </p:cNvPr>
          <p:cNvCxnSpPr>
            <a:cxnSpLocks/>
            <a:stCxn id="34" idx="2"/>
            <a:endCxn id="45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>
            <a:extLst>
              <a:ext uri="{FF2B5EF4-FFF2-40B4-BE49-F238E27FC236}">
                <a16:creationId xmlns:a16="http://schemas.microsoft.com/office/drawing/2014/main" xmlns="" id="{A8306263-2FFE-E84C-B062-F7E756BCB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013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C73253BE-EB24-2840-B94A-AA8191500A80}"/>
              </a:ext>
            </a:extLst>
          </p:cNvPr>
          <p:cNvSpPr/>
          <p:nvPr/>
        </p:nvSpPr>
        <p:spPr>
          <a:xfrm>
            <a:off x="676784" y="3000919"/>
            <a:ext cx="852361" cy="813289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7C81CB6-ED13-0645-B272-5C3D6E1E0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835" y="1524663"/>
            <a:ext cx="3197577" cy="864210"/>
          </a:xfrm>
          <a:prstGeom prst="rect">
            <a:avLst/>
          </a:prstGeom>
        </p:spPr>
      </p:pic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B2BBCE4C-F7D8-6E49-8DC5-A3669FA393B1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0A2F1DAA-5118-FE41-B5A9-D18BD13C0521}"/>
              </a:ext>
            </a:extLst>
          </p:cNvPr>
          <p:cNvCxnSpPr>
            <a:stCxn id="33" idx="3"/>
            <a:endCxn id="41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4EE80718-E39A-F64D-9818-2623F9A980A5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879DD50F-09CE-E849-9707-F2AD7439EF0A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xmlns="" id="{BC83690C-1386-C645-BC8E-3745B15BCB52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xmlns="" id="{66A6E4E2-4BCE-AA45-8C11-ED17D6D9E728}"/>
              </a:ext>
            </a:extLst>
          </p:cNvPr>
          <p:cNvCxnSpPr>
            <a:cxnSpLocks/>
            <a:stCxn id="33" idx="3"/>
            <a:endCxn id="36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xmlns="" id="{F9BBF053-9DC8-6743-B640-0213DE87F4F8}"/>
              </a:ext>
            </a:extLst>
          </p:cNvPr>
          <p:cNvCxnSpPr>
            <a:cxnSpLocks/>
            <a:stCxn id="33" idx="3"/>
            <a:endCxn id="35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xmlns="" id="{3AB56EBE-F5E0-A34C-9C87-AF561D1C35E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xmlns="" id="{2940DF3D-F24C-E244-80BA-AF57D7ECE3FF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xmlns="" id="{074575E1-A643-024F-AD45-9B9E642011AD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8A282545-651F-B646-8E0C-B318AC0447FD}"/>
              </a:ext>
            </a:extLst>
          </p:cNvPr>
          <p:cNvCxnSpPr>
            <a:cxnSpLocks/>
            <a:stCxn id="33" idx="3"/>
            <a:endCxn id="4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xmlns="" id="{4920025D-CED9-C242-ADCA-E1B9938A0BB8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03CAE276-CD82-E74D-AF13-9F9D63205403}"/>
              </a:ext>
            </a:extLst>
          </p:cNvPr>
          <p:cNvCxnSpPr>
            <a:cxnSpLocks/>
            <a:stCxn id="33" idx="2"/>
            <a:endCxn id="44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xmlns="" id="{759A33A6-7851-954C-8BC3-CFA19D6F7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476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C73253BE-EB24-2840-B94A-AA8191500A80}"/>
              </a:ext>
            </a:extLst>
          </p:cNvPr>
          <p:cNvSpPr/>
          <p:nvPr/>
        </p:nvSpPr>
        <p:spPr>
          <a:xfrm>
            <a:off x="676784" y="30009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7C81CB6-ED13-0645-B272-5C3D6E1E0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835" y="1524663"/>
            <a:ext cx="3197577" cy="86421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04037EEB-96D4-A449-BCEC-756A1C7C53F1}"/>
              </a:ext>
            </a:extLst>
          </p:cNvPr>
          <p:cNvSpPr/>
          <p:nvPr/>
        </p:nvSpPr>
        <p:spPr>
          <a:xfrm>
            <a:off x="1105524" y="3000918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96B17B62-04F0-2B46-B843-EBFFD2C9B20F}"/>
              </a:ext>
            </a:extLst>
          </p:cNvPr>
          <p:cNvSpPr/>
          <p:nvPr/>
        </p:nvSpPr>
        <p:spPr>
          <a:xfrm>
            <a:off x="676784" y="345669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1F5673CE-22E8-5C42-9F93-B715783CB6DF}"/>
              </a:ext>
            </a:extLst>
          </p:cNvPr>
          <p:cNvSpPr/>
          <p:nvPr/>
        </p:nvSpPr>
        <p:spPr>
          <a:xfrm>
            <a:off x="1105524" y="345669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40CA7D28-DCC9-9047-9762-8E83B6CA60C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xmlns="" id="{770DD940-0D96-2A40-B63A-EAC088F7E80F}"/>
              </a:ext>
            </a:extLst>
          </p:cNvPr>
          <p:cNvCxnSpPr>
            <a:stCxn id="36" idx="3"/>
            <a:endCxn id="44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xmlns="" id="{188965B2-D51C-0B47-A690-6360D74D246F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xmlns="" id="{8C447B78-81F8-BC49-AC6D-1BF045C566B2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xmlns="" id="{122C7E81-281D-6845-9FC1-022E80FF48CC}"/>
              </a:ext>
            </a:extLst>
          </p:cNvPr>
          <p:cNvCxnSpPr>
            <a:cxnSpLocks/>
            <a:endCxn id="43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BDADEB31-6BED-2943-9497-82D5B7FA7613}"/>
              </a:ext>
            </a:extLst>
          </p:cNvPr>
          <p:cNvCxnSpPr>
            <a:cxnSpLocks/>
            <a:stCxn id="36" idx="3"/>
            <a:endCxn id="39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65C017C7-C432-4149-A2BB-C54624C3F800}"/>
              </a:ext>
            </a:extLst>
          </p:cNvPr>
          <p:cNvCxnSpPr>
            <a:cxnSpLocks/>
            <a:stCxn id="36" idx="3"/>
            <a:endCxn id="38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xmlns="" id="{DD0AAC40-CE90-7942-B9AE-7FE41995C601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xmlns="" id="{34960840-535C-8C40-9BFC-19B0DD5EF455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xmlns="" id="{EAD78965-8C75-1D45-9119-B9BDA4773AD4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E34586FD-9F79-764A-BA81-48C9BA846142}"/>
              </a:ext>
            </a:extLst>
          </p:cNvPr>
          <p:cNvCxnSpPr>
            <a:cxnSpLocks/>
            <a:stCxn id="36" idx="3"/>
            <a:endCxn id="45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xmlns="" id="{FD34FF22-7F44-0E46-A49B-27A43823393F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51AEF958-F6FD-7243-9255-4A5B4A140B1E}"/>
              </a:ext>
            </a:extLst>
          </p:cNvPr>
          <p:cNvCxnSpPr>
            <a:cxnSpLocks/>
            <a:stCxn id="36" idx="2"/>
            <a:endCxn id="4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xmlns="" id="{EA471298-EE1D-2D4E-9C03-3795E804FA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3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Hadoop?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MapReduce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HDFS: The Hadoop Distributed File System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010287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ounded Rectangle 44">
            <a:extLst>
              <a:ext uri="{FF2B5EF4-FFF2-40B4-BE49-F238E27FC236}">
                <a16:creationId xmlns:a16="http://schemas.microsoft.com/office/drawing/2014/main" xmlns="" id="{67CF3480-AEE7-A74E-A6CD-37DD336B0D90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xmlns="" id="{E76C1226-9879-3040-8667-B734BD9D92AD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04037EEB-96D4-A449-BCEC-756A1C7C53F1}"/>
              </a:ext>
            </a:extLst>
          </p:cNvPr>
          <p:cNvSpPr/>
          <p:nvPr/>
        </p:nvSpPr>
        <p:spPr>
          <a:xfrm>
            <a:off x="1105524" y="3000918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96B17B62-04F0-2B46-B843-EBFFD2C9B20F}"/>
              </a:ext>
            </a:extLst>
          </p:cNvPr>
          <p:cNvSpPr/>
          <p:nvPr/>
        </p:nvSpPr>
        <p:spPr>
          <a:xfrm>
            <a:off x="676784" y="345669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1F5673CE-22E8-5C42-9F93-B715783CB6DF}"/>
              </a:ext>
            </a:extLst>
          </p:cNvPr>
          <p:cNvSpPr/>
          <p:nvPr/>
        </p:nvSpPr>
        <p:spPr>
          <a:xfrm>
            <a:off x="1105524" y="345669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xmlns="" id="{517BFA23-F5CB-264F-A127-C923F3CC9C6A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xmlns="" id="{9338910E-C2D6-3643-B08F-6AAD29341260}"/>
              </a:ext>
            </a:extLst>
          </p:cNvPr>
          <p:cNvCxnSpPr>
            <a:stCxn id="37" idx="3"/>
            <a:endCxn id="4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xmlns="" id="{4A40BC5A-4815-E049-A8D9-236B8C5E779E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xmlns="" id="{844DF6A5-BE2A-3241-BF8F-F76C610A78DB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A459750A-51A5-3A4E-A480-B6D1CD16946C}"/>
              </a:ext>
            </a:extLst>
          </p:cNvPr>
          <p:cNvCxnSpPr>
            <a:cxnSpLocks/>
            <a:endCxn id="44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73940CC7-00C8-964E-8AAE-FAEB987584E6}"/>
              </a:ext>
            </a:extLst>
          </p:cNvPr>
          <p:cNvCxnSpPr>
            <a:cxnSpLocks/>
            <a:stCxn id="37" idx="3"/>
            <a:endCxn id="40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ABB31406-5D30-4A48-A605-90AE609A987A}"/>
              </a:ext>
            </a:extLst>
          </p:cNvPr>
          <p:cNvCxnSpPr>
            <a:cxnSpLocks/>
            <a:stCxn id="37" idx="3"/>
            <a:endCxn id="39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xmlns="" id="{49281765-F3D3-494B-8487-AF79C7DAF644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DD2F220A-327D-1649-A79C-2EC2F402857C}"/>
              </a:ext>
            </a:extLst>
          </p:cNvPr>
          <p:cNvCxnSpPr>
            <a:cxnSpLocks/>
            <a:stCxn id="37" idx="3"/>
            <a:endCxn id="46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xmlns="" id="{9AFA8B81-982D-8149-A965-D7655E251044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xmlns="" id="{65D4146F-1AD3-9741-A46F-7B045E22B566}"/>
              </a:ext>
            </a:extLst>
          </p:cNvPr>
          <p:cNvCxnSpPr>
            <a:cxnSpLocks/>
            <a:stCxn id="37" idx="2"/>
            <a:endCxn id="48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xmlns="" id="{B73F84C5-BEE2-A94C-8119-5A252B36D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30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xmlns="" id="{670DBE68-168A-5B49-BD69-7678DA0B6106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xmlns="" id="{64531036-01B2-8D48-8A3E-EE68DAA5EDC0}"/>
              </a:ext>
            </a:extLst>
          </p:cNvPr>
          <p:cNvCxnSpPr>
            <a:stCxn id="38" idx="3"/>
            <a:endCxn id="46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xmlns="" id="{EBC5CA36-AA31-9146-8AB5-8806AD94CBCB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xmlns="" id="{E33B7D51-C4AC-F94C-8C40-01E0912D1679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9E8B324A-9490-D041-BCF5-B804808BED0B}"/>
              </a:ext>
            </a:extLst>
          </p:cNvPr>
          <p:cNvCxnSpPr>
            <a:cxnSpLocks/>
            <a:endCxn id="45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5B624EEB-8A00-9443-AC0A-1355C03AD564}"/>
              </a:ext>
            </a:extLst>
          </p:cNvPr>
          <p:cNvCxnSpPr>
            <a:cxnSpLocks/>
            <a:stCxn id="38" idx="3"/>
            <a:endCxn id="41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8ABE8948-726D-3741-8DB8-2980FC5DD805}"/>
              </a:ext>
            </a:extLst>
          </p:cNvPr>
          <p:cNvCxnSpPr>
            <a:cxnSpLocks/>
            <a:stCxn id="38" idx="3"/>
            <a:endCxn id="40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xmlns="" id="{D3CEC833-B8BA-AB4D-8EDA-0B1A281F2434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xmlns="" id="{FE4B9E79-339A-4040-9164-6AD230388D1C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xmlns="" id="{888821DD-1A58-314D-8112-F81BCD65D6FD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BE390BBD-849B-6448-AF76-E0F8097E0AE6}"/>
              </a:ext>
            </a:extLst>
          </p:cNvPr>
          <p:cNvCxnSpPr>
            <a:cxnSpLocks/>
            <a:stCxn id="38" idx="3"/>
            <a:endCxn id="47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xmlns="" id="{E3E4E26E-8793-4741-96F3-2ADA411CEF99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xmlns="" id="{29973A4F-B28C-2642-8E83-976AE7712403}"/>
              </a:ext>
            </a:extLst>
          </p:cNvPr>
          <p:cNvCxnSpPr>
            <a:cxnSpLocks/>
            <a:stCxn id="38" idx="2"/>
            <a:endCxn id="49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96B17B62-04F0-2B46-B843-EBFFD2C9B20F}"/>
              </a:ext>
            </a:extLst>
          </p:cNvPr>
          <p:cNvSpPr/>
          <p:nvPr/>
        </p:nvSpPr>
        <p:spPr>
          <a:xfrm>
            <a:off x="676784" y="345669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1F5673CE-22E8-5C42-9F93-B715783CB6DF}"/>
              </a:ext>
            </a:extLst>
          </p:cNvPr>
          <p:cNvSpPr/>
          <p:nvPr/>
        </p:nvSpPr>
        <p:spPr>
          <a:xfrm>
            <a:off x="1105524" y="345669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xmlns="" id="{E5DD368A-C71B-7642-ADEA-655E7D7FE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542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ounded Rectangle 38">
            <a:extLst>
              <a:ext uri="{FF2B5EF4-FFF2-40B4-BE49-F238E27FC236}">
                <a16:creationId xmlns:a16="http://schemas.microsoft.com/office/drawing/2014/main" xmlns="" id="{6A507E4A-05D2-7741-AC59-038875EABE78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xmlns="" id="{6B5BE86E-4612-3842-AFF8-0A576B1E0C38}"/>
              </a:ext>
            </a:extLst>
          </p:cNvPr>
          <p:cNvCxnSpPr>
            <a:stCxn id="39" idx="3"/>
            <a:endCxn id="47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xmlns="" id="{6DF36D4E-9DFB-9644-8092-3065EAB247CD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xmlns="" id="{AC175F9A-6260-0A4D-85B0-23BA03E20C99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76468498-9B80-DE41-9855-E9FD87348E92}"/>
              </a:ext>
            </a:extLst>
          </p:cNvPr>
          <p:cNvCxnSpPr>
            <a:cxnSpLocks/>
            <a:endCxn id="46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3E3A7F27-ED70-584D-9418-86BA30DB57C8}"/>
              </a:ext>
            </a:extLst>
          </p:cNvPr>
          <p:cNvCxnSpPr>
            <a:cxnSpLocks/>
            <a:stCxn id="39" idx="3"/>
            <a:endCxn id="42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484A9A31-C552-B145-972F-D5E63174F221}"/>
              </a:ext>
            </a:extLst>
          </p:cNvPr>
          <p:cNvCxnSpPr>
            <a:cxnSpLocks/>
            <a:stCxn id="39" idx="3"/>
            <a:endCxn id="4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xmlns="" id="{50781224-A391-0D43-BAA5-CB0B78579198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xmlns="" id="{05E121E7-979F-C24A-AC42-A71AA27E5AA8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xmlns="" id="{CAFC54B0-9626-0D4A-AA72-DCAABD12FA82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xmlns="" id="{523782AF-C09C-9F47-8091-CA92FB4706B2}"/>
              </a:ext>
            </a:extLst>
          </p:cNvPr>
          <p:cNvCxnSpPr>
            <a:cxnSpLocks/>
            <a:stCxn id="39" idx="3"/>
            <a:endCxn id="48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xmlns="" id="{A5F61D61-0902-EE48-8062-F094D420F0D3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xmlns="" id="{477AD364-6389-B64C-8D13-13E3FF3C82BC}"/>
              </a:ext>
            </a:extLst>
          </p:cNvPr>
          <p:cNvCxnSpPr>
            <a:cxnSpLocks/>
            <a:stCxn id="39" idx="2"/>
            <a:endCxn id="50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96B17B62-04F0-2B46-B843-EBFFD2C9B20F}"/>
              </a:ext>
            </a:extLst>
          </p:cNvPr>
          <p:cNvSpPr/>
          <p:nvPr/>
        </p:nvSpPr>
        <p:spPr>
          <a:xfrm>
            <a:off x="676784" y="345669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1F5673CE-22E8-5C42-9F93-B715783CB6DF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CD5C8D89-8395-7446-A348-7000F7B72E02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xmlns="" id="{B99AD2F6-C985-A146-9C2A-A4DC9C866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25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ounded Rectangle 39">
            <a:extLst>
              <a:ext uri="{FF2B5EF4-FFF2-40B4-BE49-F238E27FC236}">
                <a16:creationId xmlns:a16="http://schemas.microsoft.com/office/drawing/2014/main" xmlns="" id="{5F3A936E-F281-1641-B921-0249A17E03EA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F1228271-945D-B84A-B108-5D708AFDE407}"/>
              </a:ext>
            </a:extLst>
          </p:cNvPr>
          <p:cNvCxnSpPr>
            <a:stCxn id="40" idx="3"/>
            <a:endCxn id="48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xmlns="" id="{ED0276FB-A092-3A4F-AD47-6A0C9D8AB28F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xmlns="" id="{35DB2516-6224-E840-BCF7-1A3E11EE1A64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2D6A5DAB-6D2F-854B-ABF3-F1DF7C186842}"/>
              </a:ext>
            </a:extLst>
          </p:cNvPr>
          <p:cNvCxnSpPr>
            <a:cxnSpLocks/>
            <a:endCxn id="47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68B30FCB-676B-154E-9429-8433C1CE4CA6}"/>
              </a:ext>
            </a:extLst>
          </p:cNvPr>
          <p:cNvCxnSpPr>
            <a:cxnSpLocks/>
            <a:stCxn id="40" idx="3"/>
            <a:endCxn id="4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654A9344-0C51-6646-806B-414AA0960D5C}"/>
              </a:ext>
            </a:extLst>
          </p:cNvPr>
          <p:cNvCxnSpPr>
            <a:cxnSpLocks/>
            <a:stCxn id="40" idx="3"/>
            <a:endCxn id="42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xmlns="" id="{84178C05-3674-B448-9A58-856BA5A16BEC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xmlns="" id="{40379B84-88FC-F84F-9E4A-E6A904C710FD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xmlns="" id="{B37FAB50-7355-4840-B6A3-56D0931B2189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xmlns="" id="{A16BABB9-FAD7-F746-A36F-FF6E848E5004}"/>
              </a:ext>
            </a:extLst>
          </p:cNvPr>
          <p:cNvCxnSpPr>
            <a:cxnSpLocks/>
            <a:stCxn id="40" idx="3"/>
            <a:endCxn id="49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xmlns="" id="{814BDF63-4C5C-0345-80B0-62A3C029D73E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xmlns="" id="{5317EDA1-786B-5F4E-A070-3D57D58C11ED}"/>
              </a:ext>
            </a:extLst>
          </p:cNvPr>
          <p:cNvCxnSpPr>
            <a:cxnSpLocks/>
            <a:stCxn id="40" idx="2"/>
            <a:endCxn id="51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96B17B62-04F0-2B46-B843-EBFFD2C9B20F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1F5673CE-22E8-5C42-9F93-B715783CB6DF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CD5C8D89-8395-7446-A348-7000F7B72E02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6FE4A15D-013B-2040-A35C-9CB6B37DD27A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3F1B396-9D6C-A845-B31F-7D73C012D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244" y="1622921"/>
            <a:ext cx="1371600" cy="11430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xmlns="" id="{4D527472-0D95-374F-AB1D-609A918BD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008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0;p15">
            <a:extLst>
              <a:ext uri="{FF2B5EF4-FFF2-40B4-BE49-F238E27FC236}">
                <a16:creationId xmlns:a16="http://schemas.microsoft.com/office/drawing/2014/main" xmlns="" id="{21BD39BB-E340-0941-8B84-277478F4D7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7603" y="1553429"/>
            <a:ext cx="8520600" cy="1802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5400" b="1" i="0" u="none" strike="noStrike" cap="none" dirty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WHAT IF WE WANT TO USE THE DATA?</a:t>
            </a:r>
            <a:endParaRPr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0343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ounded Rectangular Callout 39">
            <a:extLst>
              <a:ext uri="{FF2B5EF4-FFF2-40B4-BE49-F238E27FC236}">
                <a16:creationId xmlns:a16="http://schemas.microsoft.com/office/drawing/2014/main" xmlns="" id="{6D36A76E-FFA7-3E49-8DFE-7E5CABEEE706}"/>
              </a:ext>
            </a:extLst>
          </p:cNvPr>
          <p:cNvSpPr/>
          <p:nvPr/>
        </p:nvSpPr>
        <p:spPr>
          <a:xfrm>
            <a:off x="1932167" y="100406"/>
            <a:ext cx="1661822" cy="1203736"/>
          </a:xfrm>
          <a:prstGeom prst="wedgeRoundRectCallout">
            <a:avLst>
              <a:gd name="adj1" fmla="val -61503"/>
              <a:gd name="adj2" fmla="val 73694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I’d like section 1 of the data please.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0CC73EB-1F57-384F-95EE-5536BCCCC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281" y="1906493"/>
            <a:ext cx="2641321" cy="7452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xmlns="" id="{155A091F-158B-5F49-B38E-6E7BD4829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61" y="772603"/>
            <a:ext cx="999209" cy="999209"/>
          </a:xfrm>
          <a:prstGeom prst="rect">
            <a:avLst/>
          </a:prstGeom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xmlns="" id="{0E3DF579-2F7E-F848-AF65-34C3542DB3C1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2416DD0C-201E-AF45-A701-DEE6EEE3BA67}"/>
              </a:ext>
            </a:extLst>
          </p:cNvPr>
          <p:cNvCxnSpPr>
            <a:stCxn id="42" idx="3"/>
            <a:endCxn id="50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xmlns="" id="{41C990A2-1019-9E40-B67B-E93430C236F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xmlns="" id="{319987A2-53E1-8A4E-AF23-7FA430DF84A1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EA10ECC0-8951-924F-B2FE-7646B749231F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87CCFEAB-A311-AD4A-9559-3D9B3B73D4DF}"/>
              </a:ext>
            </a:extLst>
          </p:cNvPr>
          <p:cNvCxnSpPr>
            <a:cxnSpLocks/>
            <a:stCxn id="42" idx="3"/>
            <a:endCxn id="45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D6A4BC1B-A0DA-EC4E-987C-9A8AE88D81EC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xmlns="" id="{058D1C93-BDA4-D543-AC2A-A1824DA4D8CA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xmlns="" id="{4A26D196-AA36-394F-B9FA-764995E5290D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xmlns="" id="{8405427D-AE0D-214C-A14E-BECDFFED2F4D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xmlns="" id="{74BE190B-ADF0-7A46-A559-FFD6987BA54C}"/>
              </a:ext>
            </a:extLst>
          </p:cNvPr>
          <p:cNvCxnSpPr>
            <a:cxnSpLocks/>
            <a:stCxn id="42" idx="3"/>
            <a:endCxn id="51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xmlns="" id="{6F43C627-4501-5341-A314-962E3F77B349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xmlns="" id="{089F4C23-ED31-8543-9B94-5F71F4FE317D}"/>
              </a:ext>
            </a:extLst>
          </p:cNvPr>
          <p:cNvCxnSpPr>
            <a:cxnSpLocks/>
            <a:stCxn id="42" idx="2"/>
            <a:endCxn id="53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xmlns="" id="{17596E6A-DEB0-E94C-BD85-E2B851C0AAD8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EE9C53D8-B1C5-754C-98B8-C8C145D3834B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xmlns="" id="{14BD7090-6195-1B43-92AD-2D06F3C95AE6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xmlns="" id="{F3F59931-3FD2-9641-89A6-2FBBA4484CEB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xmlns="" id="{AEE1758E-962E-0548-8574-241D889017A5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xmlns="" id="{64715D92-F2AF-D445-8B18-484730429C3F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xmlns="" id="{0935A862-31E6-B641-B189-95D030328F90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025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ounded Rectangle 39">
            <a:extLst>
              <a:ext uri="{FF2B5EF4-FFF2-40B4-BE49-F238E27FC236}">
                <a16:creationId xmlns:a16="http://schemas.microsoft.com/office/drawing/2014/main" xmlns="" id="{361397C7-1A71-6242-8209-08AA02C11EF4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  <a:solidFill>
            <a:schemeClr val="accent1">
              <a:alpha val="16000"/>
            </a:schemeClr>
          </a:solidFill>
          <a:ln>
            <a:solidFill>
              <a:schemeClr val="accent1">
                <a:shade val="50000"/>
                <a:alpha val="1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Name Node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B967F263-44BC-DE44-850C-46036BD6A96C}"/>
              </a:ext>
            </a:extLst>
          </p:cNvPr>
          <p:cNvCxnSpPr>
            <a:stCxn id="40" idx="3"/>
            <a:endCxn id="50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xmlns="" id="{83DAF53B-E28B-FA44-B3F3-999A787F2594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xmlns="" id="{C558F106-AAB1-B844-93AF-AB78CC5DD9BF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AD1A80F2-308A-DD49-840D-6F7791E53071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8DD53031-CFE9-9848-B9B0-40F6F2CC8E7A}"/>
              </a:ext>
            </a:extLst>
          </p:cNvPr>
          <p:cNvCxnSpPr>
            <a:cxnSpLocks/>
            <a:stCxn id="40" idx="3"/>
            <a:endCxn id="45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B12F3D47-9B7F-BA4A-AF14-AD3CC3AC5CBA}"/>
              </a:ext>
            </a:extLst>
          </p:cNvPr>
          <p:cNvCxnSpPr>
            <a:cxnSpLocks/>
            <a:stCxn id="40" idx="3"/>
            <a:endCxn id="44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xmlns="" id="{FF19E74F-0259-5944-B086-D328122725CC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xmlns="" id="{8C76F6FC-7460-0648-8D7F-D911D9F25AA2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xmlns="" id="{F6C83CD8-6E88-1342-BA91-81A1514F23DD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xmlns="" id="{B3716A17-3925-D449-93B5-7B86153D5BFB}"/>
              </a:ext>
            </a:extLst>
          </p:cNvPr>
          <p:cNvCxnSpPr>
            <a:cxnSpLocks/>
            <a:stCxn id="40" idx="3"/>
            <a:endCxn id="51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xmlns="" id="{4B7C920D-222C-E74A-BDFB-7888A0D5EFB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16000"/>
            </a:schemeClr>
          </a:solidFill>
          <a:ln>
            <a:solidFill>
              <a:schemeClr val="accent1">
                <a:shade val="50000"/>
                <a:alpha val="1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Name Node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xmlns="" id="{4D981C9D-DA44-8A42-B3F0-FDD8DE2FCEFD}"/>
              </a:ext>
            </a:extLst>
          </p:cNvPr>
          <p:cNvCxnSpPr>
            <a:cxnSpLocks/>
            <a:stCxn id="40" idx="2"/>
            <a:endCxn id="53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xmlns="" id="{DFD98026-5C59-3441-8269-92DACCB229D9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3C84D346-B754-1947-A623-2D6150AFED70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xmlns="" id="{C06CC36A-D336-BE4D-906C-2B05FE6560D5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xmlns="" id="{96448A7E-E8CF-8940-A9CD-D275EACFCAD9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xmlns="" id="{C73BDF8E-E6A3-F74A-98C8-6CAA7180BD6A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xmlns="" id="{23C942AC-ABFB-5743-A71C-71E313973664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xmlns="" id="{594D3600-424E-3B48-ABEF-0E71BF0EA732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xmlns="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xmlns="" id="{3F6FFC93-6683-AF47-9E27-D1D36C578BE1}"/>
              </a:ext>
            </a:extLst>
          </p:cNvPr>
          <p:cNvCxnSpPr/>
          <p:nvPr/>
        </p:nvCxnSpPr>
        <p:spPr>
          <a:xfrm flipV="1">
            <a:off x="1818167" y="677848"/>
            <a:ext cx="3913429" cy="598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xmlns="" id="{520DA441-271F-CA4D-A84E-BA9B0D3E87A2}"/>
              </a:ext>
            </a:extLst>
          </p:cNvPr>
          <p:cNvCxnSpPr>
            <a:cxnSpLocks/>
          </p:cNvCxnSpPr>
          <p:nvPr/>
        </p:nvCxnSpPr>
        <p:spPr>
          <a:xfrm>
            <a:off x="1818167" y="1275907"/>
            <a:ext cx="3913429" cy="23841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77CFB2E-0AC7-B345-B8D7-17F3359952F5}"/>
              </a:ext>
            </a:extLst>
          </p:cNvPr>
          <p:cNvSpPr txBox="1"/>
          <p:nvPr/>
        </p:nvSpPr>
        <p:spPr>
          <a:xfrm>
            <a:off x="3076728" y="546287"/>
            <a:ext cx="1578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ms</a:t>
            </a:r>
            <a:r>
              <a:rPr lang="en-US" dirty="0"/>
              <a:t> to server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4C249DAC-C18D-6A4B-BA29-6464018933FD}"/>
              </a:ext>
            </a:extLst>
          </p:cNvPr>
          <p:cNvSpPr txBox="1"/>
          <p:nvPr/>
        </p:nvSpPr>
        <p:spPr>
          <a:xfrm>
            <a:off x="3076728" y="1796068"/>
            <a:ext cx="1578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 </a:t>
            </a:r>
            <a:r>
              <a:rPr lang="en-US" dirty="0" err="1"/>
              <a:t>ms</a:t>
            </a:r>
            <a:r>
              <a:rPr lang="en-US" dirty="0"/>
              <a:t> to server</a:t>
            </a:r>
          </a:p>
        </p:txBody>
      </p:sp>
    </p:spTree>
    <p:extLst>
      <p:ext uri="{BB962C8B-B14F-4D97-AF65-F5344CB8AC3E}">
        <p14:creationId xmlns:p14="http://schemas.microsoft.com/office/powerpoint/2010/main" val="1739512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xmlns="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xmlns="" id="{3F6FFC93-6683-AF47-9E27-D1D36C578BE1}"/>
              </a:ext>
            </a:extLst>
          </p:cNvPr>
          <p:cNvCxnSpPr>
            <a:cxnSpLocks/>
          </p:cNvCxnSpPr>
          <p:nvPr/>
        </p:nvCxnSpPr>
        <p:spPr>
          <a:xfrm flipH="1">
            <a:off x="1818167" y="677848"/>
            <a:ext cx="3913429" cy="598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0A164551-AAEB-5F48-AC99-416B81105465}"/>
              </a:ext>
            </a:extLst>
          </p:cNvPr>
          <p:cNvSpPr/>
          <p:nvPr/>
        </p:nvSpPr>
        <p:spPr>
          <a:xfrm>
            <a:off x="1835655" y="702236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5D4F89A-9159-754C-BD80-89BA80FFC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949" y="1732092"/>
            <a:ext cx="1817617" cy="826189"/>
          </a:xfrm>
          <a:prstGeom prst="rect">
            <a:avLst/>
          </a:prstGeom>
        </p:spPr>
      </p:pic>
      <p:sp>
        <p:nvSpPr>
          <p:cNvPr id="41" name="Rounded Rectangle 40">
            <a:extLst>
              <a:ext uri="{FF2B5EF4-FFF2-40B4-BE49-F238E27FC236}">
                <a16:creationId xmlns:a16="http://schemas.microsoft.com/office/drawing/2014/main" xmlns="" id="{640EF70C-4660-D543-91B7-8E64C2C4F652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C5C75922-B5EA-434D-9AFD-608F2C96323C}"/>
              </a:ext>
            </a:extLst>
          </p:cNvPr>
          <p:cNvCxnSpPr>
            <a:stCxn id="41" idx="3"/>
            <a:endCxn id="49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xmlns="" id="{8821DD5B-284F-3249-8689-F177BC0A1EA4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xmlns="" id="{F2D11A16-F9E1-D748-B502-4471F2B0D57B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1A6E85A7-E227-4C48-84DD-6EBB7B41E446}"/>
              </a:ext>
            </a:extLst>
          </p:cNvPr>
          <p:cNvCxnSpPr>
            <a:cxnSpLocks/>
            <a:endCxn id="48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DA53603D-5623-AD4C-B584-571D6EEA1CF1}"/>
              </a:ext>
            </a:extLst>
          </p:cNvPr>
          <p:cNvCxnSpPr>
            <a:cxnSpLocks/>
            <a:stCxn id="41" idx="3"/>
            <a:endCxn id="44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891D931A-113D-FD40-9CC9-90F82736ABA0}"/>
              </a:ext>
            </a:extLst>
          </p:cNvPr>
          <p:cNvCxnSpPr>
            <a:cxnSpLocks/>
            <a:stCxn id="41" idx="3"/>
            <a:endCxn id="43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xmlns="" id="{EB422B94-D422-6E44-BDE8-8655B932F4B0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xmlns="" id="{2BC9B483-7D4E-834B-BB09-9DA9E10F2993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xmlns="" id="{D5807B11-9DC1-6742-965B-21771D847A40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xmlns="" id="{486B46C4-7F2A-4244-8D66-DF453996495C}"/>
              </a:ext>
            </a:extLst>
          </p:cNvPr>
          <p:cNvCxnSpPr>
            <a:cxnSpLocks/>
            <a:stCxn id="41" idx="3"/>
            <a:endCxn id="50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xmlns="" id="{3915542F-FE9B-454A-BC72-1C601A66D864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xmlns="" id="{B280B93A-C732-8E4C-AE47-8D72F003AC19}"/>
              </a:ext>
            </a:extLst>
          </p:cNvPr>
          <p:cNvCxnSpPr>
            <a:cxnSpLocks/>
            <a:stCxn id="41" idx="2"/>
            <a:endCxn id="52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xmlns="" id="{DE8B1F15-ED61-A043-86F2-57FA1C194565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xmlns="" id="{01C1062E-0AF9-6440-AA51-7E21FCDEEB58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BC77B0B4-5629-E441-AA8E-E830C1C14712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xmlns="" id="{2D0E581A-7AF4-0D4F-B48C-43BEF3DAE3AC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xmlns="" id="{F7D06DEC-D2EB-AF48-86BD-EB1E2BE092FF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xmlns="" id="{51FB5534-F4D0-A445-8C93-AD605A1758E6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xmlns="" id="{95428C72-7A96-A04B-9A53-563A848E900B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597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HDFS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Redundancy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Central control for a user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Data management through chunking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795152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Commodity Hardware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It’s cheaper to scale horizontally. Can always tie in more nodes from older hard drives, hard to get a 2,000,000 TB single drive.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Allows us to salvage old systems and make a new, better system.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Redu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ndancy makes us fault tolerant when old hardware dies.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70491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A34CC102-3B85-474F-AFB4-5322D41A8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04045"/>
            <a:ext cx="8520599" cy="572699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1F9E909-A590-834B-888D-F22FD3FA6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311495"/>
            <a:ext cx="8520599" cy="34164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3D71440-8770-724B-998B-FF19A4916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825770"/>
            <a:ext cx="3200400" cy="3810000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xmlns="" id="{069F6FBD-0251-AD41-9643-CF009F3ACD13}"/>
              </a:ext>
            </a:extLst>
          </p:cNvPr>
          <p:cNvSpPr/>
          <p:nvPr/>
        </p:nvSpPr>
        <p:spPr>
          <a:xfrm>
            <a:off x="1582311" y="3586033"/>
            <a:ext cx="1510748" cy="620201"/>
          </a:xfrm>
          <a:prstGeom prst="rightArrow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6CDA828-A3F0-F540-9398-E2B5D275D2D9}"/>
              </a:ext>
            </a:extLst>
          </p:cNvPr>
          <p:cNvSpPr txBox="1"/>
          <p:nvPr/>
        </p:nvSpPr>
        <p:spPr>
          <a:xfrm>
            <a:off x="707667" y="2942026"/>
            <a:ext cx="17492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Plus some other managerial tools for making those goals happen</a:t>
            </a:r>
          </a:p>
        </p:txBody>
      </p:sp>
    </p:spTree>
    <p:extLst>
      <p:ext uri="{BB962C8B-B14F-4D97-AF65-F5344CB8AC3E}">
        <p14:creationId xmlns:p14="http://schemas.microsoft.com/office/powerpoint/2010/main" val="2410365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xmlns="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xmlns="" id="{3F6FFC93-6683-AF47-9E27-D1D36C578BE1}"/>
              </a:ext>
            </a:extLst>
          </p:cNvPr>
          <p:cNvCxnSpPr/>
          <p:nvPr/>
        </p:nvCxnSpPr>
        <p:spPr>
          <a:xfrm flipV="1">
            <a:off x="1818167" y="677848"/>
            <a:ext cx="3913429" cy="598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xmlns="" id="{520DA441-271F-CA4D-A84E-BA9B0D3E87A2}"/>
              </a:ext>
            </a:extLst>
          </p:cNvPr>
          <p:cNvCxnSpPr>
            <a:cxnSpLocks/>
          </p:cNvCxnSpPr>
          <p:nvPr/>
        </p:nvCxnSpPr>
        <p:spPr>
          <a:xfrm>
            <a:off x="1818167" y="1275907"/>
            <a:ext cx="3913429" cy="23841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77CFB2E-0AC7-B345-B8D7-17F3359952F5}"/>
              </a:ext>
            </a:extLst>
          </p:cNvPr>
          <p:cNvSpPr txBox="1"/>
          <p:nvPr/>
        </p:nvSpPr>
        <p:spPr>
          <a:xfrm>
            <a:off x="3076728" y="546287"/>
            <a:ext cx="1578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ms</a:t>
            </a:r>
            <a:r>
              <a:rPr lang="en-US" dirty="0"/>
              <a:t> to server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4C249DAC-C18D-6A4B-BA29-6464018933FD}"/>
              </a:ext>
            </a:extLst>
          </p:cNvPr>
          <p:cNvSpPr txBox="1"/>
          <p:nvPr/>
        </p:nvSpPr>
        <p:spPr>
          <a:xfrm>
            <a:off x="3076728" y="1796068"/>
            <a:ext cx="1578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 </a:t>
            </a:r>
            <a:r>
              <a:rPr lang="en-US" dirty="0" err="1"/>
              <a:t>ms</a:t>
            </a:r>
            <a:r>
              <a:rPr lang="en-US" dirty="0"/>
              <a:t> to server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xmlns="" id="{F617F1E4-63B2-BB46-94C4-E450109B3F3B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  <a:solidFill>
            <a:schemeClr val="accent1">
              <a:alpha val="16000"/>
            </a:schemeClr>
          </a:solidFill>
          <a:ln>
            <a:solidFill>
              <a:schemeClr val="accent1">
                <a:shade val="50000"/>
                <a:alpha val="1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Name Node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F3B87D79-69D0-4D40-88BE-94D3AD19EEE9}"/>
              </a:ext>
            </a:extLst>
          </p:cNvPr>
          <p:cNvCxnSpPr>
            <a:stCxn id="40" idx="3"/>
            <a:endCxn id="50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xmlns="" id="{3D0A0478-3841-B84C-B9D6-DA1FAF6E1E11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xmlns="" id="{89F66D34-6B7D-BA40-82AB-CB29616E9200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C3A4EA95-6300-6146-854D-85B24EEE497D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80A86A60-AAC8-0245-8812-F5DA1CE41FE0}"/>
              </a:ext>
            </a:extLst>
          </p:cNvPr>
          <p:cNvCxnSpPr>
            <a:cxnSpLocks/>
            <a:stCxn id="40" idx="3"/>
            <a:endCxn id="45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A3FEFA66-C6AF-9148-ACF7-E7D34997F289}"/>
              </a:ext>
            </a:extLst>
          </p:cNvPr>
          <p:cNvCxnSpPr>
            <a:cxnSpLocks/>
            <a:stCxn id="40" idx="3"/>
            <a:endCxn id="44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xmlns="" id="{4916CBA1-4596-6846-8ED9-F0B085560009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xmlns="" id="{17D3B77E-1967-7941-B9DE-BF50A880DA65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xmlns="" id="{1672E854-F640-E94A-B6ED-1557348A76EB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xmlns="" id="{FF3CCF6F-DD30-8B40-9477-A2DF8FE0B824}"/>
              </a:ext>
            </a:extLst>
          </p:cNvPr>
          <p:cNvCxnSpPr>
            <a:cxnSpLocks/>
            <a:stCxn id="40" idx="3"/>
            <a:endCxn id="51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xmlns="" id="{572F184F-39D0-8745-9C3A-536B75C53C49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16000"/>
            </a:schemeClr>
          </a:solidFill>
          <a:ln>
            <a:solidFill>
              <a:schemeClr val="accent1">
                <a:shade val="50000"/>
                <a:alpha val="1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Name Node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xmlns="" id="{6DEB3714-9BD5-264C-8A35-70AE7FBD082E}"/>
              </a:ext>
            </a:extLst>
          </p:cNvPr>
          <p:cNvCxnSpPr>
            <a:cxnSpLocks/>
            <a:stCxn id="40" idx="2"/>
            <a:endCxn id="53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xmlns="" id="{D531D250-41F6-9444-8AFB-A8A55D21E4E1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16B14305-D71D-8543-AA35-438D10E91345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xmlns="" id="{7CC12991-EDF2-FF49-BF95-B37FFB44C52A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xmlns="" id="{3A16452E-3D83-6F4E-ACA6-982C4C708D18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xmlns="" id="{92DE84D5-BFCE-F740-9AAF-AE2CCC91C415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xmlns="" id="{5C19A053-5CEA-414B-BC40-99865CBE2830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xmlns="" id="{E9660253-C794-0549-A345-55954EAF160D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32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xmlns="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xmlns="" id="{3F6FFC93-6683-AF47-9E27-D1D36C578BE1}"/>
              </a:ext>
            </a:extLst>
          </p:cNvPr>
          <p:cNvCxnSpPr>
            <a:cxnSpLocks/>
          </p:cNvCxnSpPr>
          <p:nvPr/>
        </p:nvCxnSpPr>
        <p:spPr>
          <a:xfrm flipH="1">
            <a:off x="1818167" y="677848"/>
            <a:ext cx="3913429" cy="598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34A59C6-EAB8-1C4B-BABA-6825CA6DCD86}"/>
              </a:ext>
            </a:extLst>
          </p:cNvPr>
          <p:cNvSpPr txBox="1"/>
          <p:nvPr/>
        </p:nvSpPr>
        <p:spPr>
          <a:xfrm>
            <a:off x="3317687" y="469045"/>
            <a:ext cx="6976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</a:rPr>
              <a:t>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E5C177E-6D80-AA42-84B9-D4CB56A720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7736" y="1672873"/>
            <a:ext cx="2385619" cy="745506"/>
          </a:xfrm>
          <a:prstGeom prst="rect">
            <a:avLst/>
          </a:prstGeom>
        </p:spPr>
      </p:pic>
      <p:sp>
        <p:nvSpPr>
          <p:cNvPr id="60" name="Rounded Rectangle 59">
            <a:extLst>
              <a:ext uri="{FF2B5EF4-FFF2-40B4-BE49-F238E27FC236}">
                <a16:creationId xmlns:a16="http://schemas.microsoft.com/office/drawing/2014/main" xmlns="" id="{5D61D76B-560B-3840-ADB8-C308D160CF25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xmlns="" id="{F04A2167-C7D3-A34B-8246-8B88E9B2D1F9}"/>
              </a:ext>
            </a:extLst>
          </p:cNvPr>
          <p:cNvCxnSpPr>
            <a:stCxn id="60" idx="3"/>
            <a:endCxn id="68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xmlns="" id="{84CE02BE-F708-B64D-84A5-FDEA9AF581EC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xmlns="" id="{52F65434-AAE0-D744-B88B-B64C506ECAAC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xmlns="" id="{E2BEE07B-56AE-BD4A-892D-EDBCDECF1F9B}"/>
              </a:ext>
            </a:extLst>
          </p:cNvPr>
          <p:cNvCxnSpPr>
            <a:cxnSpLocks/>
            <a:endCxn id="67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xmlns="" id="{524F6D0D-4DAC-0E44-9C34-D033E5BCD290}"/>
              </a:ext>
            </a:extLst>
          </p:cNvPr>
          <p:cNvCxnSpPr>
            <a:cxnSpLocks/>
            <a:stCxn id="60" idx="3"/>
            <a:endCxn id="6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xmlns="" id="{3403B2E1-F210-EA43-B9A8-E60A03BACA4D}"/>
              </a:ext>
            </a:extLst>
          </p:cNvPr>
          <p:cNvCxnSpPr>
            <a:cxnSpLocks/>
            <a:stCxn id="60" idx="3"/>
            <a:endCxn id="62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xmlns="" id="{6705D01F-8F14-FF40-A58F-86DB31EDB95D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xmlns="" id="{82155E58-AC38-174A-AE45-D10F8B2D5D07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xmlns="" id="{FC76CF39-176A-F546-B781-9C2B433A54A1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xmlns="" id="{3A554A8F-87B0-2C48-AA47-CF3CA2E0FBC4}"/>
              </a:ext>
            </a:extLst>
          </p:cNvPr>
          <p:cNvCxnSpPr>
            <a:cxnSpLocks/>
            <a:stCxn id="60" idx="3"/>
            <a:endCxn id="69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xmlns="" id="{65438F66-1EBF-694E-853E-4C6D18D52552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xmlns="" id="{61C459E3-2CFC-9A4E-B987-426AE2E1441C}"/>
              </a:ext>
            </a:extLst>
          </p:cNvPr>
          <p:cNvCxnSpPr>
            <a:cxnSpLocks/>
            <a:stCxn id="60" idx="2"/>
            <a:endCxn id="71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xmlns="" id="{C634E8E1-636F-8E48-8201-595FF9E3EEDA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xmlns="" id="{FF51F044-10F7-994E-8382-41966AB62005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xmlns="" id="{EA2E7FAF-E92D-F845-B241-AC3ACAF0A328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xmlns="" id="{4A71B990-700D-4942-8CCA-F0015BFD3BC2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xmlns="" id="{F05994DA-3D63-D74A-9EDA-E1D69B9181FF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xmlns="" id="{76987976-353E-0547-8BA9-705BDAA19F23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xmlns="" id="{71D50141-A1C3-8548-BE3E-E3B55387EE6F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3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xmlns="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xmlns="" id="{3F6FFC93-6683-AF47-9E27-D1D36C578BE1}"/>
              </a:ext>
            </a:extLst>
          </p:cNvPr>
          <p:cNvCxnSpPr>
            <a:cxnSpLocks/>
          </p:cNvCxnSpPr>
          <p:nvPr/>
        </p:nvCxnSpPr>
        <p:spPr>
          <a:xfrm flipH="1" flipV="1">
            <a:off x="2211494" y="1190847"/>
            <a:ext cx="3520102" cy="246917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0A164551-AAEB-5F48-AC99-416B81105465}"/>
              </a:ext>
            </a:extLst>
          </p:cNvPr>
          <p:cNvSpPr/>
          <p:nvPr/>
        </p:nvSpPr>
        <p:spPr>
          <a:xfrm>
            <a:off x="1835655" y="702236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5D4F89A-9159-754C-BD80-89BA80FFC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949" y="1732092"/>
            <a:ext cx="1817617" cy="826189"/>
          </a:xfrm>
          <a:prstGeom prst="rect">
            <a:avLst/>
          </a:prstGeom>
        </p:spPr>
      </p:pic>
      <p:sp>
        <p:nvSpPr>
          <p:cNvPr id="41" name="Rounded Rectangle 40">
            <a:extLst>
              <a:ext uri="{FF2B5EF4-FFF2-40B4-BE49-F238E27FC236}">
                <a16:creationId xmlns:a16="http://schemas.microsoft.com/office/drawing/2014/main" xmlns="" id="{30DD5172-0F6C-A647-A7F0-AADF4C7C76A9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  <a:solidFill>
            <a:schemeClr val="accent1">
              <a:alpha val="16000"/>
            </a:schemeClr>
          </a:solidFill>
          <a:ln>
            <a:solidFill>
              <a:schemeClr val="accent1">
                <a:shade val="50000"/>
                <a:alpha val="1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Name Node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6170939A-908E-8646-A3DC-1ACEB2E414EA}"/>
              </a:ext>
            </a:extLst>
          </p:cNvPr>
          <p:cNvCxnSpPr>
            <a:stCxn id="41" idx="3"/>
            <a:endCxn id="49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xmlns="" id="{684F2B35-8244-1048-A914-03737A7E68EC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xmlns="" id="{EC419B33-F9BB-9841-B2C9-2FDE88715520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8BB840DA-2410-494E-89C1-29107C61772B}"/>
              </a:ext>
            </a:extLst>
          </p:cNvPr>
          <p:cNvCxnSpPr>
            <a:cxnSpLocks/>
            <a:endCxn id="48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EEA09932-8BB8-D145-9CAB-D5B21A77DC2E}"/>
              </a:ext>
            </a:extLst>
          </p:cNvPr>
          <p:cNvCxnSpPr>
            <a:cxnSpLocks/>
            <a:stCxn id="41" idx="3"/>
            <a:endCxn id="44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A5186897-C64D-B849-A55E-97836676A7B3}"/>
              </a:ext>
            </a:extLst>
          </p:cNvPr>
          <p:cNvCxnSpPr>
            <a:cxnSpLocks/>
            <a:stCxn id="41" idx="3"/>
            <a:endCxn id="43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xmlns="" id="{A4ACE95F-482B-6246-BD81-3A9734C7E215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xmlns="" id="{139707A9-F1B7-484E-B89B-3279D0F5A4E2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xmlns="" id="{A7E768E8-C9CE-1E4B-81D6-B6D44F6C8B72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xmlns="" id="{E96C8299-F366-B64F-983B-3A5749FB27A7}"/>
              </a:ext>
            </a:extLst>
          </p:cNvPr>
          <p:cNvCxnSpPr>
            <a:cxnSpLocks/>
            <a:stCxn id="41" idx="3"/>
            <a:endCxn id="50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tx1">
                <a:alpha val="1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xmlns="" id="{B59D5569-D640-A540-A8D7-8CCA5E201147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16000"/>
            </a:schemeClr>
          </a:solidFill>
          <a:ln>
            <a:solidFill>
              <a:schemeClr val="accent1">
                <a:shade val="50000"/>
                <a:alpha val="1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Name Node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xmlns="" id="{1A80ED3F-60F9-4A4C-AB66-EBDC47E3EF60}"/>
              </a:ext>
            </a:extLst>
          </p:cNvPr>
          <p:cNvCxnSpPr>
            <a:cxnSpLocks/>
            <a:stCxn id="41" idx="2"/>
            <a:endCxn id="52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xmlns="" id="{5BB49C8F-FE2D-AE42-8C4C-A3D968E306EE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xmlns="" id="{1AAE8499-2646-A143-8662-E092B97DA43B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C58035A9-7E38-1A41-AD06-95241AC92ACF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xmlns="" id="{46E89BF3-85B1-BD4A-9CAC-40E5AC19933D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xmlns="" id="{76A8B384-780A-E941-B7B2-F6623FA7CEF1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xmlns="" id="{8DB47841-5A72-8E4A-8FC1-677C35D6E369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xmlns="" id="{5DBF3DF7-1C51-9C4A-B08B-4DDE9C549E06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89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HDFS I/O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308342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HDFS supports: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Read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Write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Delete</a:t>
            </a:r>
            <a:br>
              <a:rPr lang="en-US" sz="20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lang="en-US" sz="20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Once the data is on HDFS, it’s read-only, except for appending. Makes it safe from idiots using the system.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026135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1831725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MAPREDUCE</a:t>
            </a:r>
            <a:endParaRPr dirty="0"/>
          </a:p>
        </p:txBody>
      </p:sp>
      <p:cxnSp>
        <p:nvCxnSpPr>
          <p:cNvPr id="71" name="Google Shape;71;p15"/>
          <p:cNvCxnSpPr/>
          <p:nvPr/>
        </p:nvCxnSpPr>
        <p:spPr>
          <a:xfrm>
            <a:off x="1213950" y="346725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15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193764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Processing Data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We have two options:</a:t>
            </a:r>
          </a:p>
          <a:p>
            <a:pPr marL="990600" lvl="1" indent="-457200">
              <a:buClr>
                <a:srgbClr val="434343"/>
              </a:buClr>
              <a:buSzPts val="2400"/>
              <a:buFont typeface="+mj-lt"/>
              <a:buAutoNum type="arabicPeriod"/>
            </a:pPr>
            <a:r>
              <a:rPr lang="en-US" sz="20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Pull th</a:t>
            </a:r>
            <a:r>
              <a:rPr lang="en-US" sz="20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 data from HDFS and process</a:t>
            </a:r>
          </a:p>
          <a:p>
            <a:pPr marL="990600" lvl="1" indent="-457200">
              <a:buClr>
                <a:srgbClr val="434343"/>
              </a:buClr>
              <a:buSzPts val="2400"/>
              <a:buFont typeface="+mj-lt"/>
              <a:buAutoNum type="arabicPeriod"/>
            </a:pPr>
            <a:r>
              <a:rPr lang="en-US" sz="20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Make use of the cluster to process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42504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18F84C45-D12F-734D-AAD3-4C47A9630905}"/>
              </a:ext>
            </a:extLst>
          </p:cNvPr>
          <p:cNvSpPr/>
          <p:nvPr/>
        </p:nvSpPr>
        <p:spPr>
          <a:xfrm>
            <a:off x="1378532" y="1857815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AE9D7FD8-B6AA-7C48-BB5F-D879C89126F3}"/>
              </a:ext>
            </a:extLst>
          </p:cNvPr>
          <p:cNvSpPr/>
          <p:nvPr/>
        </p:nvSpPr>
        <p:spPr>
          <a:xfrm>
            <a:off x="1392630" y="3220834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C99052C4-0512-BC4F-9498-D68030971EC0}"/>
              </a:ext>
            </a:extLst>
          </p:cNvPr>
          <p:cNvSpPr/>
          <p:nvPr/>
        </p:nvSpPr>
        <p:spPr>
          <a:xfrm>
            <a:off x="1378532" y="390485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xmlns="" id="{AAB6DCE0-F18A-1347-9DB9-599CE599E7B0}"/>
              </a:ext>
            </a:extLst>
          </p:cNvPr>
          <p:cNvSpPr/>
          <p:nvPr/>
        </p:nvSpPr>
        <p:spPr>
          <a:xfrm>
            <a:off x="1378532" y="254183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</p:spTree>
    <p:extLst>
      <p:ext uri="{BB962C8B-B14F-4D97-AF65-F5344CB8AC3E}">
        <p14:creationId xmlns:p14="http://schemas.microsoft.com/office/powerpoint/2010/main" val="3700334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AE9D7FD8-B6AA-7C48-BB5F-D879C89126F3}"/>
              </a:ext>
            </a:extLst>
          </p:cNvPr>
          <p:cNvSpPr/>
          <p:nvPr/>
        </p:nvSpPr>
        <p:spPr>
          <a:xfrm>
            <a:off x="1392630" y="3220834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C99052C4-0512-BC4F-9498-D68030971EC0}"/>
              </a:ext>
            </a:extLst>
          </p:cNvPr>
          <p:cNvSpPr/>
          <p:nvPr/>
        </p:nvSpPr>
        <p:spPr>
          <a:xfrm>
            <a:off x="1378532" y="390485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xmlns="" id="{AAB6DCE0-F18A-1347-9DB9-599CE599E7B0}"/>
              </a:ext>
            </a:extLst>
          </p:cNvPr>
          <p:cNvSpPr/>
          <p:nvPr/>
        </p:nvSpPr>
        <p:spPr>
          <a:xfrm>
            <a:off x="1378532" y="254183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6625A0A-A13C-0540-8F64-A41A7C51175B}"/>
              </a:ext>
            </a:extLst>
          </p:cNvPr>
          <p:cNvSpPr/>
          <p:nvPr/>
        </p:nvSpPr>
        <p:spPr>
          <a:xfrm>
            <a:off x="4458506" y="2675468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33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AE9D7FD8-B6AA-7C48-BB5F-D879C89126F3}"/>
              </a:ext>
            </a:extLst>
          </p:cNvPr>
          <p:cNvSpPr/>
          <p:nvPr/>
        </p:nvSpPr>
        <p:spPr>
          <a:xfrm>
            <a:off x="1392630" y="3220834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C99052C4-0512-BC4F-9498-D68030971EC0}"/>
              </a:ext>
            </a:extLst>
          </p:cNvPr>
          <p:cNvSpPr/>
          <p:nvPr/>
        </p:nvSpPr>
        <p:spPr>
          <a:xfrm>
            <a:off x="1378532" y="390485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xmlns="" id="{AAB6DCE0-F18A-1347-9DB9-599CE599E7B0}"/>
              </a:ext>
            </a:extLst>
          </p:cNvPr>
          <p:cNvSpPr/>
          <p:nvPr/>
        </p:nvSpPr>
        <p:spPr>
          <a:xfrm>
            <a:off x="4458506" y="267546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</p:spTree>
    <p:extLst>
      <p:ext uri="{BB962C8B-B14F-4D97-AF65-F5344CB8AC3E}">
        <p14:creationId xmlns:p14="http://schemas.microsoft.com/office/powerpoint/2010/main" val="2763946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AE9D7FD8-B6AA-7C48-BB5F-D879C89126F3}"/>
              </a:ext>
            </a:extLst>
          </p:cNvPr>
          <p:cNvSpPr/>
          <p:nvPr/>
        </p:nvSpPr>
        <p:spPr>
          <a:xfrm>
            <a:off x="4458506" y="2675467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C99052C4-0512-BC4F-9498-D68030971EC0}"/>
              </a:ext>
            </a:extLst>
          </p:cNvPr>
          <p:cNvSpPr/>
          <p:nvPr/>
        </p:nvSpPr>
        <p:spPr>
          <a:xfrm>
            <a:off x="1378532" y="390485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</p:spTree>
    <p:extLst>
      <p:ext uri="{BB962C8B-B14F-4D97-AF65-F5344CB8AC3E}">
        <p14:creationId xmlns:p14="http://schemas.microsoft.com/office/powerpoint/2010/main" val="1984438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1831725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HDFS</a:t>
            </a:r>
            <a:endParaRPr dirty="0"/>
          </a:p>
        </p:txBody>
      </p:sp>
      <p:cxnSp>
        <p:nvCxnSpPr>
          <p:cNvPr id="71" name="Google Shape;71;p15"/>
          <p:cNvCxnSpPr/>
          <p:nvPr/>
        </p:nvCxnSpPr>
        <p:spPr>
          <a:xfrm>
            <a:off x="1213950" y="346725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15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557681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C99052C4-0512-BC4F-9498-D68030971EC0}"/>
              </a:ext>
            </a:extLst>
          </p:cNvPr>
          <p:cNvSpPr/>
          <p:nvPr/>
        </p:nvSpPr>
        <p:spPr>
          <a:xfrm>
            <a:off x="4458505" y="267546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</p:spTree>
    <p:extLst>
      <p:ext uri="{BB962C8B-B14F-4D97-AF65-F5344CB8AC3E}">
        <p14:creationId xmlns:p14="http://schemas.microsoft.com/office/powerpoint/2010/main" val="3796202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xmlns="" id="{E87D7E6F-4C67-9648-95BA-B1E0E9680921}"/>
              </a:ext>
            </a:extLst>
          </p:cNvPr>
          <p:cNvCxnSpPr/>
          <p:nvPr/>
        </p:nvCxnSpPr>
        <p:spPr>
          <a:xfrm flipH="1">
            <a:off x="4774019" y="1329070"/>
            <a:ext cx="265814" cy="7549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DEE2F87-AE80-D146-968C-7253EDFB8F5D}"/>
              </a:ext>
            </a:extLst>
          </p:cNvPr>
          <p:cNvSpPr txBox="1"/>
          <p:nvPr/>
        </p:nvSpPr>
        <p:spPr>
          <a:xfrm>
            <a:off x="4646426" y="968129"/>
            <a:ext cx="140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Bottleneck</a:t>
            </a:r>
          </a:p>
        </p:txBody>
      </p:sp>
    </p:spTree>
    <p:extLst>
      <p:ext uri="{BB962C8B-B14F-4D97-AF65-F5344CB8AC3E}">
        <p14:creationId xmlns:p14="http://schemas.microsoft.com/office/powerpoint/2010/main" val="3838474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856" y="3564562"/>
            <a:ext cx="1205468" cy="1205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the Cluster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D81422B-9D73-414C-BC22-EA8F341BCE33}"/>
              </a:ext>
            </a:extLst>
          </p:cNvPr>
          <p:cNvSpPr/>
          <p:nvPr/>
        </p:nvSpPr>
        <p:spPr>
          <a:xfrm>
            <a:off x="829339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6DC5376-C803-AD48-BE54-3DD1A3A13FCA}"/>
              </a:ext>
            </a:extLst>
          </p:cNvPr>
          <p:cNvSpPr/>
          <p:nvPr/>
        </p:nvSpPr>
        <p:spPr>
          <a:xfrm>
            <a:off x="808074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87F4901-2BB0-3747-86CC-07CAAB00AB9E}"/>
              </a:ext>
            </a:extLst>
          </p:cNvPr>
          <p:cNvSpPr txBox="1"/>
          <p:nvPr/>
        </p:nvSpPr>
        <p:spPr>
          <a:xfrm>
            <a:off x="808074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014C5B1-209F-A64C-A5E3-5E3660F48D59}"/>
              </a:ext>
            </a:extLst>
          </p:cNvPr>
          <p:cNvSpPr/>
          <p:nvPr/>
        </p:nvSpPr>
        <p:spPr>
          <a:xfrm>
            <a:off x="7038753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386AC90-E661-1742-9311-D2EA53DDCB53}"/>
              </a:ext>
            </a:extLst>
          </p:cNvPr>
          <p:cNvSpPr txBox="1"/>
          <p:nvPr/>
        </p:nvSpPr>
        <p:spPr>
          <a:xfrm>
            <a:off x="7038753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0C1AB9F7-5AC0-6947-AEB5-99E3CC0FEBC8}"/>
              </a:ext>
            </a:extLst>
          </p:cNvPr>
          <p:cNvSpPr/>
          <p:nvPr/>
        </p:nvSpPr>
        <p:spPr>
          <a:xfrm>
            <a:off x="7038753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78D71BB-BA77-8441-93FC-FF60D7CEF0E4}"/>
              </a:ext>
            </a:extLst>
          </p:cNvPr>
          <p:cNvSpPr txBox="1"/>
          <p:nvPr/>
        </p:nvSpPr>
        <p:spPr>
          <a:xfrm>
            <a:off x="7038753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3F8F4422-F4EC-144F-8390-E8216BA03B6B}"/>
              </a:ext>
            </a:extLst>
          </p:cNvPr>
          <p:cNvSpPr/>
          <p:nvPr/>
        </p:nvSpPr>
        <p:spPr>
          <a:xfrm>
            <a:off x="1002693" y="18286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96E4E34-D222-7241-BB2D-98D66CA62C46}"/>
              </a:ext>
            </a:extLst>
          </p:cNvPr>
          <p:cNvSpPr/>
          <p:nvPr/>
        </p:nvSpPr>
        <p:spPr>
          <a:xfrm>
            <a:off x="7166110" y="3496906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C50B506-3DBA-314C-8C77-D6A89DE6DBF0}"/>
              </a:ext>
            </a:extLst>
          </p:cNvPr>
          <p:cNvSpPr/>
          <p:nvPr/>
        </p:nvSpPr>
        <p:spPr>
          <a:xfrm>
            <a:off x="7166110" y="179702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29C812F8-3C33-DE42-92AE-4791F266C882}"/>
              </a:ext>
            </a:extLst>
          </p:cNvPr>
          <p:cNvSpPr/>
          <p:nvPr/>
        </p:nvSpPr>
        <p:spPr>
          <a:xfrm>
            <a:off x="912433" y="3489452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9C6363B8-F0ED-5E43-880B-CE56C10F7A91}"/>
              </a:ext>
            </a:extLst>
          </p:cNvPr>
          <p:cNvGrpSpPr/>
          <p:nvPr/>
        </p:nvGrpSpPr>
        <p:grpSpPr>
          <a:xfrm>
            <a:off x="4371642" y="2852352"/>
            <a:ext cx="655897" cy="712210"/>
            <a:chOff x="4371642" y="2628101"/>
            <a:chExt cx="655897" cy="712210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xmlns="" id="{77AA2FFA-6E8E-7948-9528-BAD1CC91F358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xmlns="" id="{70FA54B0-3340-9644-8D2B-AFFF7073B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E641E70E-52B4-8442-A046-7A9F0777BDB4}"/>
              </a:ext>
            </a:extLst>
          </p:cNvPr>
          <p:cNvCxnSpPr/>
          <p:nvPr/>
        </p:nvCxnSpPr>
        <p:spPr>
          <a:xfrm flipV="1">
            <a:off x="5302324" y="2000349"/>
            <a:ext cx="2650829" cy="8983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xmlns="" id="{18B12AB4-5F27-6545-AFC0-3AC968499115}"/>
              </a:ext>
            </a:extLst>
          </p:cNvPr>
          <p:cNvCxnSpPr>
            <a:cxnSpLocks/>
          </p:cNvCxnSpPr>
          <p:nvPr/>
        </p:nvCxnSpPr>
        <p:spPr>
          <a:xfrm>
            <a:off x="5302323" y="3414489"/>
            <a:ext cx="2645847" cy="2857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xmlns="" id="{1F10FF42-66A1-EE4B-8B9E-932C3BE24F4B}"/>
              </a:ext>
            </a:extLst>
          </p:cNvPr>
          <p:cNvCxnSpPr>
            <a:cxnSpLocks/>
          </p:cNvCxnSpPr>
          <p:nvPr/>
        </p:nvCxnSpPr>
        <p:spPr>
          <a:xfrm flipH="1">
            <a:off x="1768326" y="3421692"/>
            <a:ext cx="2443849" cy="2785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xmlns="" id="{C0DD9CB2-BB2E-E340-BAB3-4FC0C754EDD8}"/>
              </a:ext>
            </a:extLst>
          </p:cNvPr>
          <p:cNvCxnSpPr>
            <a:cxnSpLocks/>
          </p:cNvCxnSpPr>
          <p:nvPr/>
        </p:nvCxnSpPr>
        <p:spPr>
          <a:xfrm flipH="1" flipV="1">
            <a:off x="1998659" y="1899977"/>
            <a:ext cx="2097044" cy="9987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446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856" y="3564562"/>
            <a:ext cx="1205468" cy="1205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the Cluster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D81422B-9D73-414C-BC22-EA8F341BCE33}"/>
              </a:ext>
            </a:extLst>
          </p:cNvPr>
          <p:cNvSpPr/>
          <p:nvPr/>
        </p:nvSpPr>
        <p:spPr>
          <a:xfrm>
            <a:off x="829339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6DC5376-C803-AD48-BE54-3DD1A3A13FCA}"/>
              </a:ext>
            </a:extLst>
          </p:cNvPr>
          <p:cNvSpPr/>
          <p:nvPr/>
        </p:nvSpPr>
        <p:spPr>
          <a:xfrm>
            <a:off x="808074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87F4901-2BB0-3747-86CC-07CAAB00AB9E}"/>
              </a:ext>
            </a:extLst>
          </p:cNvPr>
          <p:cNvSpPr txBox="1"/>
          <p:nvPr/>
        </p:nvSpPr>
        <p:spPr>
          <a:xfrm>
            <a:off x="808074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014C5B1-209F-A64C-A5E3-5E3660F48D59}"/>
              </a:ext>
            </a:extLst>
          </p:cNvPr>
          <p:cNvSpPr/>
          <p:nvPr/>
        </p:nvSpPr>
        <p:spPr>
          <a:xfrm>
            <a:off x="7038753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386AC90-E661-1742-9311-D2EA53DDCB53}"/>
              </a:ext>
            </a:extLst>
          </p:cNvPr>
          <p:cNvSpPr txBox="1"/>
          <p:nvPr/>
        </p:nvSpPr>
        <p:spPr>
          <a:xfrm>
            <a:off x="7038753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0C1AB9F7-5AC0-6947-AEB5-99E3CC0FEBC8}"/>
              </a:ext>
            </a:extLst>
          </p:cNvPr>
          <p:cNvSpPr/>
          <p:nvPr/>
        </p:nvSpPr>
        <p:spPr>
          <a:xfrm>
            <a:off x="7038753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78D71BB-BA77-8441-93FC-FF60D7CEF0E4}"/>
              </a:ext>
            </a:extLst>
          </p:cNvPr>
          <p:cNvSpPr txBox="1"/>
          <p:nvPr/>
        </p:nvSpPr>
        <p:spPr>
          <a:xfrm>
            <a:off x="7038753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3F8F4422-F4EC-144F-8390-E8216BA03B6B}"/>
              </a:ext>
            </a:extLst>
          </p:cNvPr>
          <p:cNvSpPr/>
          <p:nvPr/>
        </p:nvSpPr>
        <p:spPr>
          <a:xfrm>
            <a:off x="1002693" y="18286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96E4E34-D222-7241-BB2D-98D66CA62C46}"/>
              </a:ext>
            </a:extLst>
          </p:cNvPr>
          <p:cNvSpPr/>
          <p:nvPr/>
        </p:nvSpPr>
        <p:spPr>
          <a:xfrm>
            <a:off x="7166110" y="3496906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C50B506-3DBA-314C-8C77-D6A89DE6DBF0}"/>
              </a:ext>
            </a:extLst>
          </p:cNvPr>
          <p:cNvSpPr/>
          <p:nvPr/>
        </p:nvSpPr>
        <p:spPr>
          <a:xfrm>
            <a:off x="7166110" y="179702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29C812F8-3C33-DE42-92AE-4791F266C882}"/>
              </a:ext>
            </a:extLst>
          </p:cNvPr>
          <p:cNvSpPr/>
          <p:nvPr/>
        </p:nvSpPr>
        <p:spPr>
          <a:xfrm>
            <a:off x="912433" y="3489452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36AAF9A0-BA76-EF4A-B9B2-83C4E36230D4}"/>
              </a:ext>
            </a:extLst>
          </p:cNvPr>
          <p:cNvGrpSpPr/>
          <p:nvPr/>
        </p:nvGrpSpPr>
        <p:grpSpPr>
          <a:xfrm>
            <a:off x="7788146" y="1558299"/>
            <a:ext cx="655897" cy="712210"/>
            <a:chOff x="4371642" y="2628101"/>
            <a:chExt cx="655897" cy="712210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xmlns="" id="{D22D44CC-DB4B-9340-88E0-CEE10EED937A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xmlns="" id="{63406BBF-A215-C348-8A50-0922508E6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8F8CD09F-C385-024A-A403-1B1C231138BD}"/>
              </a:ext>
            </a:extLst>
          </p:cNvPr>
          <p:cNvGrpSpPr/>
          <p:nvPr/>
        </p:nvGrpSpPr>
        <p:grpSpPr>
          <a:xfrm>
            <a:off x="7788146" y="3179960"/>
            <a:ext cx="655897" cy="712210"/>
            <a:chOff x="4371642" y="2628101"/>
            <a:chExt cx="655897" cy="712210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xmlns="" id="{1F394792-22E1-DC4E-9929-E5E78E254209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xmlns="" id="{B0E5B993-4ADC-BA45-8BCF-7CC00A8C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257FEF10-043B-8845-BF28-4E571C437BBC}"/>
              </a:ext>
            </a:extLst>
          </p:cNvPr>
          <p:cNvGrpSpPr/>
          <p:nvPr/>
        </p:nvGrpSpPr>
        <p:grpSpPr>
          <a:xfrm>
            <a:off x="1605516" y="3191341"/>
            <a:ext cx="655897" cy="712210"/>
            <a:chOff x="4371642" y="2628101"/>
            <a:chExt cx="655897" cy="712210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xmlns="" id="{3B92BD41-2393-F948-BAFA-CE5668C85C17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xmlns="" id="{27A47DB3-1D30-7C4C-A7D2-E5419FE70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DD98CE83-0061-244B-9867-6AB2B49F5828}"/>
              </a:ext>
            </a:extLst>
          </p:cNvPr>
          <p:cNvGrpSpPr/>
          <p:nvPr/>
        </p:nvGrpSpPr>
        <p:grpSpPr>
          <a:xfrm>
            <a:off x="1607308" y="1558298"/>
            <a:ext cx="655897" cy="712210"/>
            <a:chOff x="4371642" y="2628101"/>
            <a:chExt cx="655897" cy="712210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xmlns="" id="{39B4F34F-C3A0-A84E-8B37-96B8CADA1304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2079344E-86C7-EC4D-98FA-6383F9146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12FAF618-4AE0-284C-BBC2-B677E57D64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9122" y="733427"/>
            <a:ext cx="2074907" cy="7560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A50BAE7-31F4-3340-8718-D050F29F25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3313" y="2444949"/>
            <a:ext cx="2146524" cy="78213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68B0C7EC-ED8C-5E4C-B650-53F26BF00E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2493" y="727479"/>
            <a:ext cx="2122046" cy="77321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915AF7B4-D2CD-3B4A-8F13-9840E49E70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94101" y="2444949"/>
            <a:ext cx="2151492" cy="78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57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856" y="3564562"/>
            <a:ext cx="1205468" cy="1205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the Cluster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D81422B-9D73-414C-BC22-EA8F341BCE33}"/>
              </a:ext>
            </a:extLst>
          </p:cNvPr>
          <p:cNvSpPr/>
          <p:nvPr/>
        </p:nvSpPr>
        <p:spPr>
          <a:xfrm>
            <a:off x="829339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6DC5376-C803-AD48-BE54-3DD1A3A13FCA}"/>
              </a:ext>
            </a:extLst>
          </p:cNvPr>
          <p:cNvSpPr/>
          <p:nvPr/>
        </p:nvSpPr>
        <p:spPr>
          <a:xfrm>
            <a:off x="808074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87F4901-2BB0-3747-86CC-07CAAB00AB9E}"/>
              </a:ext>
            </a:extLst>
          </p:cNvPr>
          <p:cNvSpPr txBox="1"/>
          <p:nvPr/>
        </p:nvSpPr>
        <p:spPr>
          <a:xfrm>
            <a:off x="808074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014C5B1-209F-A64C-A5E3-5E3660F48D59}"/>
              </a:ext>
            </a:extLst>
          </p:cNvPr>
          <p:cNvSpPr/>
          <p:nvPr/>
        </p:nvSpPr>
        <p:spPr>
          <a:xfrm>
            <a:off x="7038753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386AC90-E661-1742-9311-D2EA53DDCB53}"/>
              </a:ext>
            </a:extLst>
          </p:cNvPr>
          <p:cNvSpPr txBox="1"/>
          <p:nvPr/>
        </p:nvSpPr>
        <p:spPr>
          <a:xfrm>
            <a:off x="7038753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0C1AB9F7-5AC0-6947-AEB5-99E3CC0FEBC8}"/>
              </a:ext>
            </a:extLst>
          </p:cNvPr>
          <p:cNvSpPr/>
          <p:nvPr/>
        </p:nvSpPr>
        <p:spPr>
          <a:xfrm>
            <a:off x="7038753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78D71BB-BA77-8441-93FC-FF60D7CEF0E4}"/>
              </a:ext>
            </a:extLst>
          </p:cNvPr>
          <p:cNvSpPr txBox="1"/>
          <p:nvPr/>
        </p:nvSpPr>
        <p:spPr>
          <a:xfrm>
            <a:off x="7038753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3F8F4422-F4EC-144F-8390-E8216BA03B6B}"/>
              </a:ext>
            </a:extLst>
          </p:cNvPr>
          <p:cNvSpPr/>
          <p:nvPr/>
        </p:nvSpPr>
        <p:spPr>
          <a:xfrm>
            <a:off x="1002693" y="18286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96E4E34-D222-7241-BB2D-98D66CA62C46}"/>
              </a:ext>
            </a:extLst>
          </p:cNvPr>
          <p:cNvSpPr/>
          <p:nvPr/>
        </p:nvSpPr>
        <p:spPr>
          <a:xfrm>
            <a:off x="7166110" y="3496906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C50B506-3DBA-314C-8C77-D6A89DE6DBF0}"/>
              </a:ext>
            </a:extLst>
          </p:cNvPr>
          <p:cNvSpPr/>
          <p:nvPr/>
        </p:nvSpPr>
        <p:spPr>
          <a:xfrm>
            <a:off x="7166110" y="179702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29C812F8-3C33-DE42-92AE-4791F266C882}"/>
              </a:ext>
            </a:extLst>
          </p:cNvPr>
          <p:cNvSpPr/>
          <p:nvPr/>
        </p:nvSpPr>
        <p:spPr>
          <a:xfrm>
            <a:off x="912433" y="3489452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36AAF9A0-BA76-EF4A-B9B2-83C4E36230D4}"/>
              </a:ext>
            </a:extLst>
          </p:cNvPr>
          <p:cNvGrpSpPr/>
          <p:nvPr/>
        </p:nvGrpSpPr>
        <p:grpSpPr>
          <a:xfrm>
            <a:off x="7788146" y="1558299"/>
            <a:ext cx="655897" cy="712210"/>
            <a:chOff x="4371642" y="2628101"/>
            <a:chExt cx="655897" cy="712210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xmlns="" id="{D22D44CC-DB4B-9340-88E0-CEE10EED937A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xmlns="" id="{63406BBF-A215-C348-8A50-0922508E6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8F8CD09F-C385-024A-A403-1B1C231138BD}"/>
              </a:ext>
            </a:extLst>
          </p:cNvPr>
          <p:cNvGrpSpPr/>
          <p:nvPr/>
        </p:nvGrpSpPr>
        <p:grpSpPr>
          <a:xfrm>
            <a:off x="7788146" y="3179960"/>
            <a:ext cx="655897" cy="712210"/>
            <a:chOff x="4371642" y="2628101"/>
            <a:chExt cx="655897" cy="712210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xmlns="" id="{1F394792-22E1-DC4E-9929-E5E78E254209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xmlns="" id="{B0E5B993-4ADC-BA45-8BCF-7CC00A8C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257FEF10-043B-8845-BF28-4E571C437BBC}"/>
              </a:ext>
            </a:extLst>
          </p:cNvPr>
          <p:cNvGrpSpPr/>
          <p:nvPr/>
        </p:nvGrpSpPr>
        <p:grpSpPr>
          <a:xfrm>
            <a:off x="1605516" y="3191341"/>
            <a:ext cx="655897" cy="712210"/>
            <a:chOff x="4371642" y="2628101"/>
            <a:chExt cx="655897" cy="712210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xmlns="" id="{3B92BD41-2393-F948-BAFA-CE5668C85C17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xmlns="" id="{27A47DB3-1D30-7C4C-A7D2-E5419FE70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DD98CE83-0061-244B-9867-6AB2B49F5828}"/>
              </a:ext>
            </a:extLst>
          </p:cNvPr>
          <p:cNvGrpSpPr/>
          <p:nvPr/>
        </p:nvGrpSpPr>
        <p:grpSpPr>
          <a:xfrm>
            <a:off x="1607308" y="1558298"/>
            <a:ext cx="655897" cy="712210"/>
            <a:chOff x="4371642" y="2628101"/>
            <a:chExt cx="655897" cy="712210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xmlns="" id="{39B4F34F-C3A0-A84E-8B37-96B8CADA1304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2079344E-86C7-EC4D-98FA-6383F9146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12FAF618-4AE0-284C-BBC2-B677E57D64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9122" y="733427"/>
            <a:ext cx="2074907" cy="7560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A50BAE7-31F4-3340-8718-D050F29F25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3313" y="2444949"/>
            <a:ext cx="2146524" cy="78213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68B0C7EC-ED8C-5E4C-B650-53F26BF00E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2493" y="727479"/>
            <a:ext cx="2122046" cy="77321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915AF7B4-D2CD-3B4A-8F13-9840E49E70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94101" y="2444949"/>
            <a:ext cx="2151492" cy="7839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0B92A6B-7A85-4B4F-9C82-76A79F549186}"/>
              </a:ext>
            </a:extLst>
          </p:cNvPr>
          <p:cNvSpPr txBox="1"/>
          <p:nvPr/>
        </p:nvSpPr>
        <p:spPr>
          <a:xfrm>
            <a:off x="3632399" y="1460162"/>
            <a:ext cx="22966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This is called a Mapping Stage</a:t>
            </a:r>
          </a:p>
        </p:txBody>
      </p:sp>
    </p:spTree>
    <p:extLst>
      <p:ext uri="{BB962C8B-B14F-4D97-AF65-F5344CB8AC3E}">
        <p14:creationId xmlns:p14="http://schemas.microsoft.com/office/powerpoint/2010/main" val="618408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856" y="3564562"/>
            <a:ext cx="1205468" cy="1205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the Cluster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D81422B-9D73-414C-BC22-EA8F341BCE33}"/>
              </a:ext>
            </a:extLst>
          </p:cNvPr>
          <p:cNvSpPr/>
          <p:nvPr/>
        </p:nvSpPr>
        <p:spPr>
          <a:xfrm>
            <a:off x="829339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6DC5376-C803-AD48-BE54-3DD1A3A13FCA}"/>
              </a:ext>
            </a:extLst>
          </p:cNvPr>
          <p:cNvSpPr/>
          <p:nvPr/>
        </p:nvSpPr>
        <p:spPr>
          <a:xfrm>
            <a:off x="808074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87F4901-2BB0-3747-86CC-07CAAB00AB9E}"/>
              </a:ext>
            </a:extLst>
          </p:cNvPr>
          <p:cNvSpPr txBox="1"/>
          <p:nvPr/>
        </p:nvSpPr>
        <p:spPr>
          <a:xfrm>
            <a:off x="808074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014C5B1-209F-A64C-A5E3-5E3660F48D59}"/>
              </a:ext>
            </a:extLst>
          </p:cNvPr>
          <p:cNvSpPr/>
          <p:nvPr/>
        </p:nvSpPr>
        <p:spPr>
          <a:xfrm>
            <a:off x="7038753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386AC90-E661-1742-9311-D2EA53DDCB53}"/>
              </a:ext>
            </a:extLst>
          </p:cNvPr>
          <p:cNvSpPr txBox="1"/>
          <p:nvPr/>
        </p:nvSpPr>
        <p:spPr>
          <a:xfrm>
            <a:off x="7038753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0C1AB9F7-5AC0-6947-AEB5-99E3CC0FEBC8}"/>
              </a:ext>
            </a:extLst>
          </p:cNvPr>
          <p:cNvSpPr/>
          <p:nvPr/>
        </p:nvSpPr>
        <p:spPr>
          <a:xfrm>
            <a:off x="7038753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78D71BB-BA77-8441-93FC-FF60D7CEF0E4}"/>
              </a:ext>
            </a:extLst>
          </p:cNvPr>
          <p:cNvSpPr txBox="1"/>
          <p:nvPr/>
        </p:nvSpPr>
        <p:spPr>
          <a:xfrm>
            <a:off x="7038753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3F8F4422-F4EC-144F-8390-E8216BA03B6B}"/>
              </a:ext>
            </a:extLst>
          </p:cNvPr>
          <p:cNvSpPr/>
          <p:nvPr/>
        </p:nvSpPr>
        <p:spPr>
          <a:xfrm>
            <a:off x="1002693" y="18286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96E4E34-D222-7241-BB2D-98D66CA62C46}"/>
              </a:ext>
            </a:extLst>
          </p:cNvPr>
          <p:cNvSpPr/>
          <p:nvPr/>
        </p:nvSpPr>
        <p:spPr>
          <a:xfrm>
            <a:off x="7166110" y="3496906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C50B506-3DBA-314C-8C77-D6A89DE6DBF0}"/>
              </a:ext>
            </a:extLst>
          </p:cNvPr>
          <p:cNvSpPr/>
          <p:nvPr/>
        </p:nvSpPr>
        <p:spPr>
          <a:xfrm>
            <a:off x="7166110" y="179702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29C812F8-3C33-DE42-92AE-4791F266C882}"/>
              </a:ext>
            </a:extLst>
          </p:cNvPr>
          <p:cNvSpPr/>
          <p:nvPr/>
        </p:nvSpPr>
        <p:spPr>
          <a:xfrm>
            <a:off x="912433" y="3489452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36AAF9A0-BA76-EF4A-B9B2-83C4E36230D4}"/>
              </a:ext>
            </a:extLst>
          </p:cNvPr>
          <p:cNvGrpSpPr/>
          <p:nvPr/>
        </p:nvGrpSpPr>
        <p:grpSpPr>
          <a:xfrm>
            <a:off x="7788146" y="1558299"/>
            <a:ext cx="655897" cy="712210"/>
            <a:chOff x="4371642" y="2628101"/>
            <a:chExt cx="655897" cy="712210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xmlns="" id="{D22D44CC-DB4B-9340-88E0-CEE10EED937A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xmlns="" id="{63406BBF-A215-C348-8A50-0922508E6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8F8CD09F-C385-024A-A403-1B1C231138BD}"/>
              </a:ext>
            </a:extLst>
          </p:cNvPr>
          <p:cNvGrpSpPr/>
          <p:nvPr/>
        </p:nvGrpSpPr>
        <p:grpSpPr>
          <a:xfrm>
            <a:off x="7788146" y="3179960"/>
            <a:ext cx="655897" cy="712210"/>
            <a:chOff x="4371642" y="2628101"/>
            <a:chExt cx="655897" cy="712210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xmlns="" id="{1F394792-22E1-DC4E-9929-E5E78E254209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xmlns="" id="{B0E5B993-4ADC-BA45-8BCF-7CC00A8C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257FEF10-043B-8845-BF28-4E571C437BBC}"/>
              </a:ext>
            </a:extLst>
          </p:cNvPr>
          <p:cNvGrpSpPr/>
          <p:nvPr/>
        </p:nvGrpSpPr>
        <p:grpSpPr>
          <a:xfrm>
            <a:off x="1605516" y="3191341"/>
            <a:ext cx="655897" cy="712210"/>
            <a:chOff x="4371642" y="2628101"/>
            <a:chExt cx="655897" cy="712210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xmlns="" id="{3B92BD41-2393-F948-BAFA-CE5668C85C17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xmlns="" id="{27A47DB3-1D30-7C4C-A7D2-E5419FE70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DD98CE83-0061-244B-9867-6AB2B49F5828}"/>
              </a:ext>
            </a:extLst>
          </p:cNvPr>
          <p:cNvGrpSpPr/>
          <p:nvPr/>
        </p:nvGrpSpPr>
        <p:grpSpPr>
          <a:xfrm>
            <a:off x="1607308" y="1558298"/>
            <a:ext cx="655897" cy="712210"/>
            <a:chOff x="4371642" y="2628101"/>
            <a:chExt cx="655897" cy="712210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xmlns="" id="{39B4F34F-C3A0-A84E-8B37-96B8CADA1304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2079344E-86C7-EC4D-98FA-6383F9146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912FBBF-4372-4645-838C-1084158F8C88}"/>
              </a:ext>
            </a:extLst>
          </p:cNvPr>
          <p:cNvSpPr/>
          <p:nvPr/>
        </p:nvSpPr>
        <p:spPr>
          <a:xfrm>
            <a:off x="3934046" y="1854105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4.75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68F30632-CCA8-EE49-91E4-5D3ACAA43F0D}"/>
              </a:ext>
            </a:extLst>
          </p:cNvPr>
          <p:cNvSpPr txBox="1"/>
          <p:nvPr/>
        </p:nvSpPr>
        <p:spPr>
          <a:xfrm>
            <a:off x="3934046" y="1874829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xmlns="" id="{88306B81-3E27-4044-8DEC-F1E5B82299AB}"/>
              </a:ext>
            </a:extLst>
          </p:cNvPr>
          <p:cNvCxnSpPr>
            <a:cxnSpLocks/>
          </p:cNvCxnSpPr>
          <p:nvPr/>
        </p:nvCxnSpPr>
        <p:spPr>
          <a:xfrm flipH="1">
            <a:off x="5571460" y="1854105"/>
            <a:ext cx="1371600" cy="3495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xmlns="" id="{28083580-5B4D-6348-975F-B26B6CCA515E}"/>
              </a:ext>
            </a:extLst>
          </p:cNvPr>
          <p:cNvCxnSpPr>
            <a:cxnSpLocks/>
          </p:cNvCxnSpPr>
          <p:nvPr/>
        </p:nvCxnSpPr>
        <p:spPr>
          <a:xfrm flipH="1" flipV="1">
            <a:off x="5645888" y="2456121"/>
            <a:ext cx="1212112" cy="7816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xmlns="" id="{605FDE24-45B3-7248-B2AD-52132ABF49C1}"/>
              </a:ext>
            </a:extLst>
          </p:cNvPr>
          <p:cNvCxnSpPr>
            <a:cxnSpLocks/>
          </p:cNvCxnSpPr>
          <p:nvPr/>
        </p:nvCxnSpPr>
        <p:spPr>
          <a:xfrm flipV="1">
            <a:off x="2668772" y="2594344"/>
            <a:ext cx="1158949" cy="77991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xmlns="" id="{371D472D-009D-964A-88CE-C29933B4B9AF}"/>
              </a:ext>
            </a:extLst>
          </p:cNvPr>
          <p:cNvCxnSpPr>
            <a:cxnSpLocks/>
          </p:cNvCxnSpPr>
          <p:nvPr/>
        </p:nvCxnSpPr>
        <p:spPr>
          <a:xfrm>
            <a:off x="2573080" y="1719127"/>
            <a:ext cx="1254641" cy="4845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" name="Picture 70">
            <a:extLst>
              <a:ext uri="{FF2B5EF4-FFF2-40B4-BE49-F238E27FC236}">
                <a16:creationId xmlns:a16="http://schemas.microsoft.com/office/drawing/2014/main" xmlns="" id="{009D73A8-46F6-8C4A-86F7-0FFC2845C4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7594" y="884305"/>
            <a:ext cx="2366041" cy="80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655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856" y="3564562"/>
            <a:ext cx="1205468" cy="1205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the Cluster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D81422B-9D73-414C-BC22-EA8F341BCE33}"/>
              </a:ext>
            </a:extLst>
          </p:cNvPr>
          <p:cNvSpPr/>
          <p:nvPr/>
        </p:nvSpPr>
        <p:spPr>
          <a:xfrm>
            <a:off x="829339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6DC5376-C803-AD48-BE54-3DD1A3A13FCA}"/>
              </a:ext>
            </a:extLst>
          </p:cNvPr>
          <p:cNvSpPr/>
          <p:nvPr/>
        </p:nvSpPr>
        <p:spPr>
          <a:xfrm>
            <a:off x="808074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87F4901-2BB0-3747-86CC-07CAAB00AB9E}"/>
              </a:ext>
            </a:extLst>
          </p:cNvPr>
          <p:cNvSpPr txBox="1"/>
          <p:nvPr/>
        </p:nvSpPr>
        <p:spPr>
          <a:xfrm>
            <a:off x="808074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014C5B1-209F-A64C-A5E3-5E3660F48D59}"/>
              </a:ext>
            </a:extLst>
          </p:cNvPr>
          <p:cNvSpPr/>
          <p:nvPr/>
        </p:nvSpPr>
        <p:spPr>
          <a:xfrm>
            <a:off x="7038753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386AC90-E661-1742-9311-D2EA53DDCB53}"/>
              </a:ext>
            </a:extLst>
          </p:cNvPr>
          <p:cNvSpPr txBox="1"/>
          <p:nvPr/>
        </p:nvSpPr>
        <p:spPr>
          <a:xfrm>
            <a:off x="7038753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0C1AB9F7-5AC0-6947-AEB5-99E3CC0FEBC8}"/>
              </a:ext>
            </a:extLst>
          </p:cNvPr>
          <p:cNvSpPr/>
          <p:nvPr/>
        </p:nvSpPr>
        <p:spPr>
          <a:xfrm>
            <a:off x="7038753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78D71BB-BA77-8441-93FC-FF60D7CEF0E4}"/>
              </a:ext>
            </a:extLst>
          </p:cNvPr>
          <p:cNvSpPr txBox="1"/>
          <p:nvPr/>
        </p:nvSpPr>
        <p:spPr>
          <a:xfrm>
            <a:off x="7038753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3F8F4422-F4EC-144F-8390-E8216BA03B6B}"/>
              </a:ext>
            </a:extLst>
          </p:cNvPr>
          <p:cNvSpPr/>
          <p:nvPr/>
        </p:nvSpPr>
        <p:spPr>
          <a:xfrm>
            <a:off x="1002693" y="18286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96E4E34-D222-7241-BB2D-98D66CA62C46}"/>
              </a:ext>
            </a:extLst>
          </p:cNvPr>
          <p:cNvSpPr/>
          <p:nvPr/>
        </p:nvSpPr>
        <p:spPr>
          <a:xfrm>
            <a:off x="7166110" y="3496906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C50B506-3DBA-314C-8C77-D6A89DE6DBF0}"/>
              </a:ext>
            </a:extLst>
          </p:cNvPr>
          <p:cNvSpPr/>
          <p:nvPr/>
        </p:nvSpPr>
        <p:spPr>
          <a:xfrm>
            <a:off x="7166110" y="179702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29C812F8-3C33-DE42-92AE-4791F266C882}"/>
              </a:ext>
            </a:extLst>
          </p:cNvPr>
          <p:cNvSpPr/>
          <p:nvPr/>
        </p:nvSpPr>
        <p:spPr>
          <a:xfrm>
            <a:off x="912433" y="3489452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36AAF9A0-BA76-EF4A-B9B2-83C4E36230D4}"/>
              </a:ext>
            </a:extLst>
          </p:cNvPr>
          <p:cNvGrpSpPr/>
          <p:nvPr/>
        </p:nvGrpSpPr>
        <p:grpSpPr>
          <a:xfrm>
            <a:off x="7788146" y="1558299"/>
            <a:ext cx="655897" cy="712210"/>
            <a:chOff x="4371642" y="2628101"/>
            <a:chExt cx="655897" cy="712210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xmlns="" id="{D22D44CC-DB4B-9340-88E0-CEE10EED937A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xmlns="" id="{63406BBF-A215-C348-8A50-0922508E6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8F8CD09F-C385-024A-A403-1B1C231138BD}"/>
              </a:ext>
            </a:extLst>
          </p:cNvPr>
          <p:cNvGrpSpPr/>
          <p:nvPr/>
        </p:nvGrpSpPr>
        <p:grpSpPr>
          <a:xfrm>
            <a:off x="7788146" y="3179960"/>
            <a:ext cx="655897" cy="712210"/>
            <a:chOff x="4371642" y="2628101"/>
            <a:chExt cx="655897" cy="712210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xmlns="" id="{1F394792-22E1-DC4E-9929-E5E78E254209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xmlns="" id="{B0E5B993-4ADC-BA45-8BCF-7CC00A8C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257FEF10-043B-8845-BF28-4E571C437BBC}"/>
              </a:ext>
            </a:extLst>
          </p:cNvPr>
          <p:cNvGrpSpPr/>
          <p:nvPr/>
        </p:nvGrpSpPr>
        <p:grpSpPr>
          <a:xfrm>
            <a:off x="1605516" y="3191341"/>
            <a:ext cx="655897" cy="712210"/>
            <a:chOff x="4371642" y="2628101"/>
            <a:chExt cx="655897" cy="712210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xmlns="" id="{3B92BD41-2393-F948-BAFA-CE5668C85C17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xmlns="" id="{27A47DB3-1D30-7C4C-A7D2-E5419FE70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DD98CE83-0061-244B-9867-6AB2B49F5828}"/>
              </a:ext>
            </a:extLst>
          </p:cNvPr>
          <p:cNvGrpSpPr/>
          <p:nvPr/>
        </p:nvGrpSpPr>
        <p:grpSpPr>
          <a:xfrm>
            <a:off x="1607308" y="1558298"/>
            <a:ext cx="655897" cy="712210"/>
            <a:chOff x="4371642" y="2628101"/>
            <a:chExt cx="655897" cy="712210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xmlns="" id="{39B4F34F-C3A0-A84E-8B37-96B8CADA1304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2079344E-86C7-EC4D-98FA-6383F9146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xmlns="" id="{605FDE24-45B3-7248-B2AD-52132ABF49C1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4699590" y="2984206"/>
            <a:ext cx="0" cy="5803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5E1FB02-F9F8-A74D-AD06-625D69183DFD}"/>
              </a:ext>
            </a:extLst>
          </p:cNvPr>
          <p:cNvSpPr txBox="1"/>
          <p:nvPr/>
        </p:nvSpPr>
        <p:spPr>
          <a:xfrm>
            <a:off x="4382836" y="3797964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4.75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EBF19370-B259-0A4D-90E8-59B5BCCB70C1}"/>
              </a:ext>
            </a:extLst>
          </p:cNvPr>
          <p:cNvSpPr txBox="1"/>
          <p:nvPr/>
        </p:nvSpPr>
        <p:spPr>
          <a:xfrm>
            <a:off x="3619719" y="835872"/>
            <a:ext cx="2493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This is called a Reducing Stage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A1F0EDF4-F57A-174A-94B8-F5673C8AF505}"/>
              </a:ext>
            </a:extLst>
          </p:cNvPr>
          <p:cNvSpPr/>
          <p:nvPr/>
        </p:nvSpPr>
        <p:spPr>
          <a:xfrm>
            <a:off x="3934046" y="1854105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4.75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38516A4C-BE38-5644-91E5-CDC346D386DF}"/>
              </a:ext>
            </a:extLst>
          </p:cNvPr>
          <p:cNvSpPr txBox="1"/>
          <p:nvPr/>
        </p:nvSpPr>
        <p:spPr>
          <a:xfrm>
            <a:off x="3934046" y="1874829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xmlns="" id="{4AFD6AE7-47AF-504C-A812-485E796E2E11}"/>
              </a:ext>
            </a:extLst>
          </p:cNvPr>
          <p:cNvCxnSpPr>
            <a:cxnSpLocks/>
          </p:cNvCxnSpPr>
          <p:nvPr/>
        </p:nvCxnSpPr>
        <p:spPr>
          <a:xfrm flipH="1">
            <a:off x="5571460" y="1854105"/>
            <a:ext cx="1371600" cy="3495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xmlns="" id="{E6FCB18A-E505-414A-A50F-71564E0CFB3B}"/>
              </a:ext>
            </a:extLst>
          </p:cNvPr>
          <p:cNvCxnSpPr>
            <a:cxnSpLocks/>
          </p:cNvCxnSpPr>
          <p:nvPr/>
        </p:nvCxnSpPr>
        <p:spPr>
          <a:xfrm flipH="1" flipV="1">
            <a:off x="5645888" y="2456121"/>
            <a:ext cx="1212112" cy="7816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xmlns="" id="{750B9AA2-D38E-E74A-BC77-9E3E6642DD27}"/>
              </a:ext>
            </a:extLst>
          </p:cNvPr>
          <p:cNvCxnSpPr>
            <a:cxnSpLocks/>
          </p:cNvCxnSpPr>
          <p:nvPr/>
        </p:nvCxnSpPr>
        <p:spPr>
          <a:xfrm flipV="1">
            <a:off x="2668772" y="2594344"/>
            <a:ext cx="1158949" cy="77991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xmlns="" id="{A977F16A-F62D-CA4E-990D-1233394B57C0}"/>
              </a:ext>
            </a:extLst>
          </p:cNvPr>
          <p:cNvCxnSpPr>
            <a:cxnSpLocks/>
          </p:cNvCxnSpPr>
          <p:nvPr/>
        </p:nvCxnSpPr>
        <p:spPr>
          <a:xfrm>
            <a:off x="2573080" y="1719127"/>
            <a:ext cx="1254641" cy="4845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243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MapReduce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The “ah-ha” of MapReduce is to push the work to the d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ata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Transferring scripts is easy. Transferring data is hard.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“Convert a big problem into lots of small problems”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76200" indent="0">
              <a:buClr>
                <a:srgbClr val="434343"/>
              </a:buClr>
              <a:buSzPts val="2400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070546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Map Phase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Processes data on each node and outputs to a collection stream.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Can be anything that has consistent output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Can work on rows or blocks or raw text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 sz="2400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etc.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76200" indent="0">
              <a:buClr>
                <a:srgbClr val="434343"/>
              </a:buClr>
              <a:buSzPts val="2400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374960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Reduce Phase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Takes all the outputs from the Mappers and combines them into a condensed output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Could be averaging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or counting or filtering or whatever you can code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Passes output to either next red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ucing phase or back to the user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76200" indent="0">
              <a:buClr>
                <a:srgbClr val="434343"/>
              </a:buClr>
              <a:buSzPts val="2400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297753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Hadoop Distributed File System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The largest legacy from Hadoop is HDFS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It’s a clever system for “chunking” our data up and storing it on lots of different computers for later use.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The storage points are called “nodes,” and they are distributed across a “cluster” of computers.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136635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0;p15">
            <a:extLst>
              <a:ext uri="{FF2B5EF4-FFF2-40B4-BE49-F238E27FC236}">
                <a16:creationId xmlns:a16="http://schemas.microsoft.com/office/drawing/2014/main" xmlns="" id="{21BD39BB-E340-0941-8B84-277478F4D7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7603" y="1553429"/>
            <a:ext cx="8520600" cy="1802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5400" b="1" i="0" u="none" strike="noStrike" cap="none" dirty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USING MAPREDUCE TO COUNT WORDS</a:t>
            </a:r>
            <a:endParaRPr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4477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94BDD9B-45AA-CE49-BF0F-A385919B3B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77" r="65544"/>
          <a:stretch/>
        </p:blipFill>
        <p:spPr>
          <a:xfrm>
            <a:off x="342605" y="233915"/>
            <a:ext cx="2762102" cy="4763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5A9C89C-125F-DE4E-901E-9DC8ECBB5D4A}"/>
              </a:ext>
            </a:extLst>
          </p:cNvPr>
          <p:cNvSpPr txBox="1"/>
          <p:nvPr/>
        </p:nvSpPr>
        <p:spPr>
          <a:xfrm>
            <a:off x="4093535" y="871869"/>
            <a:ext cx="462516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load our data onto HDFS and have it chunked up into different </a:t>
            </a:r>
            <a:r>
              <a:rPr lang="en-US" sz="2400" dirty="0" err="1"/>
              <a:t>DataNodes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If we want to count the total number of occurrences for each word, how could we do it with mapping?</a:t>
            </a:r>
          </a:p>
        </p:txBody>
      </p:sp>
    </p:spTree>
    <p:extLst>
      <p:ext uri="{BB962C8B-B14F-4D97-AF65-F5344CB8AC3E}">
        <p14:creationId xmlns:p14="http://schemas.microsoft.com/office/powerpoint/2010/main" val="4066320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94BDD9B-45AA-CE49-BF0F-A385919B3B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77" r="50953"/>
          <a:stretch/>
        </p:blipFill>
        <p:spPr>
          <a:xfrm>
            <a:off x="342604" y="233915"/>
            <a:ext cx="3931683" cy="4763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5A9C89C-125F-DE4E-901E-9DC8ECBB5D4A}"/>
              </a:ext>
            </a:extLst>
          </p:cNvPr>
          <p:cNvSpPr txBox="1"/>
          <p:nvPr/>
        </p:nvSpPr>
        <p:spPr>
          <a:xfrm>
            <a:off x="4518837" y="1461446"/>
            <a:ext cx="46251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have each a program that writes each word into a stream. It’s traditional to do it in key-value pairs. So we see:</a:t>
            </a:r>
          </a:p>
          <a:p>
            <a:endParaRPr lang="en-US" sz="2400" dirty="0"/>
          </a:p>
          <a:p>
            <a:r>
              <a:rPr lang="en-US" sz="2400" dirty="0">
                <a:latin typeface="Courier" pitchFamily="2" charset="0"/>
              </a:rPr>
              <a:t>word, 1 (appearance)</a:t>
            </a:r>
          </a:p>
        </p:txBody>
      </p:sp>
    </p:spTree>
    <p:extLst>
      <p:ext uri="{BB962C8B-B14F-4D97-AF65-F5344CB8AC3E}">
        <p14:creationId xmlns:p14="http://schemas.microsoft.com/office/powerpoint/2010/main" val="2912131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94BDD9B-45AA-CE49-BF0F-A385919B3B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77" r="50953"/>
          <a:stretch/>
        </p:blipFill>
        <p:spPr>
          <a:xfrm>
            <a:off x="342604" y="233915"/>
            <a:ext cx="3931683" cy="4763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5A9C89C-125F-DE4E-901E-9DC8ECBB5D4A}"/>
              </a:ext>
            </a:extLst>
          </p:cNvPr>
          <p:cNvSpPr txBox="1"/>
          <p:nvPr/>
        </p:nvSpPr>
        <p:spPr>
          <a:xfrm>
            <a:off x="4518837" y="1461446"/>
            <a:ext cx="46251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One of the keys to MapReduce is to write data only to the stream. No objects that require long-term memory, so we can’t use dictionaries to count. </a:t>
            </a:r>
          </a:p>
          <a:p>
            <a:endParaRPr lang="en-US" sz="2400" dirty="0"/>
          </a:p>
          <a:p>
            <a:r>
              <a:rPr lang="en-US" sz="2400" dirty="0"/>
              <a:t>So how can we reduce?</a:t>
            </a:r>
          </a:p>
        </p:txBody>
      </p:sp>
    </p:spTree>
    <p:extLst>
      <p:ext uri="{BB962C8B-B14F-4D97-AF65-F5344CB8AC3E}">
        <p14:creationId xmlns:p14="http://schemas.microsoft.com/office/powerpoint/2010/main" val="3660299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94BDD9B-45AA-CE49-BF0F-A385919B3B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77" r="35700"/>
          <a:stretch/>
        </p:blipFill>
        <p:spPr>
          <a:xfrm>
            <a:off x="342604" y="233915"/>
            <a:ext cx="5154429" cy="47633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5DDD3FD-435E-6249-A214-8A76A78F831E}"/>
              </a:ext>
            </a:extLst>
          </p:cNvPr>
          <p:cNvSpPr txBox="1"/>
          <p:nvPr/>
        </p:nvSpPr>
        <p:spPr>
          <a:xfrm>
            <a:off x="5837274" y="907448"/>
            <a:ext cx="32216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Sometimes we sort the data via a “shuffle” stage to help the reducer be more efficient. </a:t>
            </a:r>
          </a:p>
          <a:p>
            <a:endParaRPr lang="en-US" sz="2400" dirty="0"/>
          </a:p>
          <a:p>
            <a:r>
              <a:rPr lang="en-US" sz="2400" dirty="0"/>
              <a:t>Now that the data looks like this, how could we reduce?</a:t>
            </a:r>
          </a:p>
        </p:txBody>
      </p:sp>
    </p:spTree>
    <p:extLst>
      <p:ext uri="{BB962C8B-B14F-4D97-AF65-F5344CB8AC3E}">
        <p14:creationId xmlns:p14="http://schemas.microsoft.com/office/powerpoint/2010/main" val="2129915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94BDD9B-45AA-CE49-BF0F-A385919B3B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77"/>
          <a:stretch/>
        </p:blipFill>
        <p:spPr>
          <a:xfrm>
            <a:off x="342605" y="233915"/>
            <a:ext cx="8016418" cy="476338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60A56CC8-177B-AD4E-B582-FA923F346CEF}"/>
              </a:ext>
            </a:extLst>
          </p:cNvPr>
          <p:cNvSpPr/>
          <p:nvPr/>
        </p:nvSpPr>
        <p:spPr>
          <a:xfrm>
            <a:off x="0" y="4835723"/>
            <a:ext cx="26629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atin typeface="Helvetica Neue" panose="02000503000000020004" pitchFamily="2" charset="0"/>
              </a:rPr>
              <a:t>Source: </a:t>
            </a:r>
            <a:r>
              <a:rPr lang="en-US" b="1" u="sng" dirty="0">
                <a:latin typeface="Helvetica Neue" panose="02000503000000020004" pitchFamily="2" charset="0"/>
                <a:hlinkClick r:id="rId4"/>
              </a:rPr>
              <a:t>http://bit.ly/2zueMbJ</a:t>
            </a:r>
            <a:endParaRPr lang="en-US" dirty="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538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When should I use Hadoop?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199"/>
            <a:ext cx="8520600" cy="328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Massive data. Must be at multiple terabytes or it simply isn’t worth the overhead of maintaining a cluster.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Hadoop isn’t a “machine learning tool</a:t>
            </a:r>
            <a:r>
              <a:rPr lang="en-US" sz="2400" b="0" i="0" u="none" strike="noStrike" cap="none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”. 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</a:t>
            </a:r>
            <a:r>
              <a:rPr lang="en-US" sz="2400" b="0" i="0" u="none" strike="noStrike" cap="none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t’s 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about maintaining, pipelining, and cleaning data. 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We can make it do ML, but remember that it’s designed for ETL.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MapRed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uce reads from hard drive, so it can work, but it’s slower than from RAM.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76200" indent="0">
              <a:buClr>
                <a:srgbClr val="434343"/>
              </a:buClr>
              <a:buSzPts val="2400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836524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What else should I know?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199"/>
            <a:ext cx="8520600" cy="328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3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There’s a whole suite of Hadoop based </a:t>
            </a:r>
            <a:r>
              <a:rPr lang="en-US" sz="2300" b="0" i="0" u="none" strike="noStrike" cap="none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tools:</a:t>
            </a:r>
            <a:endParaRPr lang="en-US" sz="23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3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Hive allows SQL queries to become MapReduce programs automatically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3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Pig is another processing library that looks a lot like SQL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3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Sqoop allows you to load data from SQL databases to HDFS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300" dirty="0" err="1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Hadoop</a:t>
            </a:r>
            <a:r>
              <a:rPr lang="en-US" sz="2300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is mature and well supported; if </a:t>
            </a:r>
            <a:r>
              <a:rPr lang="en-US" sz="23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you need something, someone has likely built it.</a:t>
            </a:r>
            <a:endParaRPr lang="en-US" sz="23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947774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HIVE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199"/>
            <a:ext cx="8520600" cy="328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Hive auto-converts SQL queries into MapReduce programs and can run on </a:t>
            </a:r>
            <a:r>
              <a:rPr lang="en-US" sz="2400" b="0" i="0" u="none" strike="noStrike" cap="none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distributed 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data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Can work with both structured and unstructured data using 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</a:t>
            </a:r>
            <a:r>
              <a:rPr lang="en-US" sz="2400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special version of SQL called HiveQL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Extremely robust to faults and great for exploring data</a:t>
            </a:r>
            <a:endParaRPr lang="en-US"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Essentially allowed the use of Hadoop as an analytics tool 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97808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What else should I know?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74320"/>
            <a:ext cx="8520600" cy="328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2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However, almost all of the Hadoop tools are now outperformed by Spark. 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2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So the main legacy of Hadoop is HDFS and its management tools like YARN. You don’t need to understand those deeply – but know that HDFS is special because almost all the big data tools use it (like Spark).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2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Unde</a:t>
            </a:r>
            <a:r>
              <a:rPr lang="en-US" sz="22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rstanding Hadoop and the Map-Reduce pattern forms the basis for all future big data technologies, so take this to heart.</a:t>
            </a:r>
            <a:endParaRPr lang="en-US" sz="22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032262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EFE94EF3-EA3A-D54B-9F01-B1009D6C66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856"/>
          <a:stretch/>
        </p:blipFill>
        <p:spPr>
          <a:xfrm>
            <a:off x="1311965" y="1526816"/>
            <a:ext cx="6400800" cy="31246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2F6F226-70F9-3247-9231-99054D5874D8}"/>
              </a:ext>
            </a:extLst>
          </p:cNvPr>
          <p:cNvSpPr txBox="1"/>
          <p:nvPr/>
        </p:nvSpPr>
        <p:spPr>
          <a:xfrm>
            <a:off x="691763" y="451561"/>
            <a:ext cx="7641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We have data. When we want to use it, we just load it up and go.</a:t>
            </a:r>
          </a:p>
        </p:txBody>
      </p:sp>
    </p:spTree>
    <p:extLst>
      <p:ext uri="{BB962C8B-B14F-4D97-AF65-F5344CB8AC3E}">
        <p14:creationId xmlns:p14="http://schemas.microsoft.com/office/powerpoint/2010/main" val="1435859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9ED9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 descr="METIS-BLACK.png"/>
          <p:cNvPicPr preferRelativeResize="0"/>
          <p:nvPr/>
        </p:nvPicPr>
        <p:blipFill rotWithShape="1">
          <a:blip r:embed="rId3">
            <a:alphaModFix amt="5000"/>
          </a:blip>
          <a:srcRect/>
          <a:stretch/>
        </p:blipFill>
        <p:spPr>
          <a:xfrm>
            <a:off x="2539558" y="0"/>
            <a:ext cx="406487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311700" y="1984125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None/>
            </a:pPr>
            <a:r>
              <a:rPr lang="en" sz="6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QUESTIONS?</a:t>
            </a:r>
            <a:endParaRPr/>
          </a:p>
        </p:txBody>
      </p:sp>
      <p:cxnSp>
        <p:nvCxnSpPr>
          <p:cNvPr id="128" name="Google Shape;128;p21"/>
          <p:cNvCxnSpPr/>
          <p:nvPr/>
        </p:nvCxnSpPr>
        <p:spPr>
          <a:xfrm>
            <a:off x="1213950" y="361965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21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Cites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12845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Pixel speech bubbles: 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https://pixelspeechbubble.com/</a:t>
            </a:r>
            <a:endParaRPr lang="en-US"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76200" indent="0">
              <a:buClr>
                <a:srgbClr val="434343"/>
              </a:buClr>
              <a:buSzPts val="2400"/>
            </a:pPr>
            <a:endParaRPr lang="en"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endParaRPr lang="en"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endParaRPr lang="en"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4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230801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F14818F-F6BF-4748-ADD3-5C66D4E8EE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856"/>
          <a:stretch/>
        </p:blipFill>
        <p:spPr>
          <a:xfrm>
            <a:off x="1311965" y="1526816"/>
            <a:ext cx="6400800" cy="31246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C87BBEB-8B07-AB40-8284-A6CCDE870C90}"/>
              </a:ext>
            </a:extLst>
          </p:cNvPr>
          <p:cNvSpPr txBox="1"/>
          <p:nvPr/>
        </p:nvSpPr>
        <p:spPr>
          <a:xfrm>
            <a:off x="691763" y="451561"/>
            <a:ext cx="7641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So far, we’ve always been in this situation.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78DB075-E874-D440-AB54-6702C9E8609A}"/>
              </a:ext>
            </a:extLst>
          </p:cNvPr>
          <p:cNvSpPr/>
          <p:nvPr/>
        </p:nvSpPr>
        <p:spPr>
          <a:xfrm>
            <a:off x="1311965" y="1526816"/>
            <a:ext cx="6400800" cy="3180356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04CAEB0-48D2-2248-8650-C0BB485BBD9C}"/>
              </a:ext>
            </a:extLst>
          </p:cNvPr>
          <p:cNvSpPr/>
          <p:nvPr/>
        </p:nvSpPr>
        <p:spPr>
          <a:xfrm>
            <a:off x="1311965" y="1210089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RAM</a:t>
            </a:r>
          </a:p>
        </p:txBody>
      </p:sp>
    </p:spTree>
    <p:extLst>
      <p:ext uri="{BB962C8B-B14F-4D97-AF65-F5344CB8AC3E}">
        <p14:creationId xmlns:p14="http://schemas.microsoft.com/office/powerpoint/2010/main" val="649515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F14818F-F6BF-4748-ADD3-5C66D4E8EE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856"/>
          <a:stretch/>
        </p:blipFill>
        <p:spPr>
          <a:xfrm>
            <a:off x="1309979" y="1526816"/>
            <a:ext cx="6400800" cy="31246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C87BBEB-8B07-AB40-8284-A6CCDE870C90}"/>
              </a:ext>
            </a:extLst>
          </p:cNvPr>
          <p:cNvSpPr txBox="1"/>
          <p:nvPr/>
        </p:nvSpPr>
        <p:spPr>
          <a:xfrm>
            <a:off x="691763" y="451561"/>
            <a:ext cx="7641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What happens when we can’t fit everything in RAM?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78DB075-E874-D440-AB54-6702C9E8609A}"/>
              </a:ext>
            </a:extLst>
          </p:cNvPr>
          <p:cNvSpPr/>
          <p:nvPr/>
        </p:nvSpPr>
        <p:spPr>
          <a:xfrm>
            <a:off x="1311966" y="1526816"/>
            <a:ext cx="2536465" cy="121638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04CAEB0-48D2-2248-8650-C0BB485BBD9C}"/>
              </a:ext>
            </a:extLst>
          </p:cNvPr>
          <p:cNvSpPr/>
          <p:nvPr/>
        </p:nvSpPr>
        <p:spPr>
          <a:xfrm>
            <a:off x="1311965" y="1210089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RAM</a:t>
            </a:r>
          </a:p>
        </p:txBody>
      </p:sp>
    </p:spTree>
    <p:extLst>
      <p:ext uri="{BB962C8B-B14F-4D97-AF65-F5344CB8AC3E}">
        <p14:creationId xmlns:p14="http://schemas.microsoft.com/office/powerpoint/2010/main" val="3760783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3">
      <a:dk1>
        <a:srgbClr val="000000"/>
      </a:dk1>
      <a:lt1>
        <a:srgbClr val="FFFFFF"/>
      </a:lt1>
      <a:dk2>
        <a:srgbClr val="454551"/>
      </a:dk2>
      <a:lt2>
        <a:srgbClr val="797979"/>
      </a:lt2>
      <a:accent1>
        <a:srgbClr val="EC138B"/>
      </a:accent1>
      <a:accent2>
        <a:srgbClr val="ED3167"/>
      </a:accent2>
      <a:accent3>
        <a:srgbClr val="359ED8"/>
      </a:accent3>
      <a:accent4>
        <a:srgbClr val="255E83"/>
      </a:accent4>
      <a:accent5>
        <a:srgbClr val="B7315B"/>
      </a:accent5>
      <a:accent6>
        <a:srgbClr val="253C6F"/>
      </a:accent6>
      <a:hlink>
        <a:srgbClr val="EC138B"/>
      </a:hlink>
      <a:folHlink>
        <a:srgbClr val="255E83"/>
      </a:folHlink>
    </a:clrScheme>
    <a:fontScheme name="Gill Sans MT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Metis-Template2</Template>
  <TotalTime>582</TotalTime>
  <Words>1581</Words>
  <Application>Microsoft Macintosh PowerPoint</Application>
  <PresentationFormat>On-screen Show (16:9)</PresentationFormat>
  <Paragraphs>468</Paragraphs>
  <Slides>71</Slides>
  <Notes>71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6" baseType="lpstr">
      <vt:lpstr>Calibri</vt:lpstr>
      <vt:lpstr>Gill Sans MT</vt:lpstr>
      <vt:lpstr>Proxima Nova</vt:lpstr>
      <vt:lpstr>Wingdings 3</vt:lpstr>
      <vt:lpstr>Ion</vt:lpstr>
      <vt:lpstr>INTRODUCTION TO HADOOP</vt:lpstr>
      <vt:lpstr>What is Hadoop?</vt:lpstr>
      <vt:lpstr>What is Hadoop?</vt:lpstr>
      <vt:lpstr>PowerPoint Presentation</vt:lpstr>
      <vt:lpstr>HDFS</vt:lpstr>
      <vt:lpstr>Hadoop Distributed File System</vt:lpstr>
      <vt:lpstr>PowerPoint Presentation</vt:lpstr>
      <vt:lpstr>PowerPoint Presentation</vt:lpstr>
      <vt:lpstr>PowerPoint Presentation</vt:lpstr>
      <vt:lpstr>PowerPoint Presentation</vt:lpstr>
      <vt:lpstr>HDFS</vt:lpstr>
      <vt:lpstr>PowerPoint Presentation</vt:lpstr>
      <vt:lpstr>PowerPoint Presentation</vt:lpstr>
      <vt:lpstr>PowerPoint Presentation</vt:lpstr>
      <vt:lpstr>LET’S ‘BUILD’ A CLUSTER TO SEE IT ALL IN ACTION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IF WE WANT TO USE THE DATA?</vt:lpstr>
      <vt:lpstr>PowerPoint Presentation</vt:lpstr>
      <vt:lpstr>PowerPoint Presentation</vt:lpstr>
      <vt:lpstr>PowerPoint Presentation</vt:lpstr>
      <vt:lpstr>HDFS</vt:lpstr>
      <vt:lpstr>Commodity Hardware</vt:lpstr>
      <vt:lpstr>PowerPoint Presentation</vt:lpstr>
      <vt:lpstr>PowerPoint Presentation</vt:lpstr>
      <vt:lpstr>PowerPoint Presentation</vt:lpstr>
      <vt:lpstr>HDFS I/O</vt:lpstr>
      <vt:lpstr>MAPREDUCE</vt:lpstr>
      <vt:lpstr>Processing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MapReduce</vt:lpstr>
      <vt:lpstr>Map Phase</vt:lpstr>
      <vt:lpstr>Reduce Phase</vt:lpstr>
      <vt:lpstr>USING MAPREDUCE TO COUNT WORDS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When should I use Hadoop?</vt:lpstr>
      <vt:lpstr>What else should I know?</vt:lpstr>
      <vt:lpstr>HIVE</vt:lpstr>
      <vt:lpstr>What else should I know?</vt:lpstr>
      <vt:lpstr>QUESTIONS?</vt:lpstr>
      <vt:lpstr>Cites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CAREERS</dc:title>
  <cp:lastModifiedBy>Jon B</cp:lastModifiedBy>
  <cp:revision>33</cp:revision>
  <dcterms:modified xsi:type="dcterms:W3CDTF">2018-11-26T19:29:52Z</dcterms:modified>
</cp:coreProperties>
</file>